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sldIdLst>
    <p:sldId id="256" r:id="rId5"/>
    <p:sldId id="278" r:id="rId6"/>
    <p:sldId id="257" r:id="rId7"/>
    <p:sldId id="258" r:id="rId8"/>
    <p:sldId id="260" r:id="rId9"/>
    <p:sldId id="261" r:id="rId10"/>
    <p:sldId id="264" r:id="rId11"/>
    <p:sldId id="265" r:id="rId12"/>
    <p:sldId id="266" r:id="rId13"/>
    <p:sldId id="268" r:id="rId14"/>
    <p:sldId id="269" r:id="rId15"/>
    <p:sldId id="270" r:id="rId16"/>
    <p:sldId id="275" r:id="rId17"/>
    <p:sldId id="271" r:id="rId18"/>
    <p:sldId id="272" r:id="rId19"/>
    <p:sldId id="273" r:id="rId20"/>
    <p:sldId id="274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CA286D-0531-4AEB-97C3-F4B1828428C8}" v="4" dt="2021-11-04T07:52:43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37A6CD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F9CC1F"/>
              </a:solidFill>
            </c:spPr>
            <c:extLst>
              <c:ext xmlns:c16="http://schemas.microsoft.com/office/drawing/2014/chart" uri="{C3380CC4-5D6E-409C-BE32-E72D297353CC}">
                <c16:uniqueId val="{00000001-F7CE-4453-90BE-3255E9BCC589}"/>
              </c:ext>
            </c:extLst>
          </c:dPt>
          <c:dPt>
            <c:idx val="1"/>
            <c:invertIfNegative val="0"/>
            <c:bubble3D val="0"/>
            <c:spPr>
              <a:solidFill>
                <a:srgbClr val="3D4DA8"/>
              </a:solidFill>
            </c:spPr>
            <c:extLst>
              <c:ext xmlns:c16="http://schemas.microsoft.com/office/drawing/2014/chart" uri="{C3380CC4-5D6E-409C-BE32-E72D297353CC}">
                <c16:uniqueId val="{00000003-F7CE-4453-90BE-3255E9BCC589}"/>
              </c:ext>
            </c:extLst>
          </c:dPt>
          <c:cat>
            <c:strRef>
              <c:f>Sheet1!$A$2:$A$4</c:f>
              <c:strCache>
                <c:ptCount val="3"/>
                <c:pt idx="0">
                  <c:v>C</c:v>
                </c:pt>
                <c:pt idx="1">
                  <c:v>Research</c:v>
                </c:pt>
                <c:pt idx="2">
                  <c:v>Circuit Design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</c:v>
                </c:pt>
                <c:pt idx="1">
                  <c:v>20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7CE-4453-90BE-3255E9BCC5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6192494"/>
        <c:axId val="877595271"/>
      </c:barChart>
      <c:catAx>
        <c:axId val="3619249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prstDash val="solid"/>
              <a:round/>
              <a:headEnd w="med" len="med"/>
              <a:tailEnd w="med" len="med"/>
            </a:ln>
          </c:spPr>
        </c:majorGridlines>
        <c:minorGridlines>
          <c:spPr>
            <a:ln w="9525" cap="flat" cmpd="sng" algn="ctr">
              <a:noFill/>
              <a:prstDash val="solid"/>
              <a:round/>
              <a:headEnd w="med" len="med"/>
              <a:tailEnd w="med" len="med"/>
            </a:ln>
          </c:spPr>
        </c:minorGridlines>
        <c:numFmt formatCode="General" sourceLinked="0"/>
        <c:majorTickMark val="none"/>
        <c:minorTickMark val="none"/>
        <c:tickLblPos val="nextTo"/>
        <c:txPr>
          <a:bodyPr rot="0" vert="horz" wrap="none" lIns="0" tIns="0" rIns="0" bIns="0" anchor="ctr" anchorCtr="1"/>
          <a:lstStyle/>
          <a:p>
            <a:pPr algn="l">
              <a:defRPr sz="1600" b="1" i="0" u="none">
                <a:solidFill>
                  <a:sysClr val="windowText" lastClr="000000"/>
                </a:solidFill>
                <a:latin typeface="Arial Nova"/>
                <a:ea typeface="나눔스퀘어 Light"/>
                <a:cs typeface="나눔스퀘어 Light"/>
                <a:sym typeface="나눔스퀘어 Light"/>
              </a:defRPr>
            </a:pPr>
            <a:endParaRPr lang="ko-KR"/>
          </a:p>
        </c:txPr>
        <c:crossAx val="877595271"/>
        <c:crosses val="autoZero"/>
        <c:auto val="1"/>
        <c:lblAlgn val="ctr"/>
        <c:lblOffset val="100"/>
        <c:tickMarkSkip val="1"/>
        <c:noMultiLvlLbl val="0"/>
      </c:catAx>
      <c:valAx>
        <c:axId val="877595271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prstDash val="solid"/>
              <a:round/>
              <a:headEnd w="med" len="med"/>
              <a:tailEnd w="med" len="med"/>
            </a:ln>
          </c:spPr>
        </c:majorGridlines>
        <c:numFmt formatCode="General" sourceLinked="1"/>
        <c:majorTickMark val="out"/>
        <c:minorTickMark val="none"/>
        <c:tickLblPos val="nextTo"/>
        <c:crossAx val="36192494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plotVisOnly val="0"/>
    <c:dispBlanksAs val="gap"/>
    <c:showDLblsOverMax val="1"/>
  </c:chart>
  <c:txPr>
    <a:bodyPr rot="0" vert="horz" wrap="none" lIns="0" tIns="0" rIns="0" bIns="0" anchor="ctr" anchorCtr="1"/>
    <a:lstStyle/>
    <a:p>
      <a:pPr algn="l">
        <a:defRPr sz="1200" b="0" i="0" u="none">
          <a:latin typeface="Arial Nova"/>
          <a:ea typeface="나눔스퀘어 Light"/>
          <a:cs typeface="나눔스퀘어 Light"/>
          <a:sym typeface="나눔스퀘어 Light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5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23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19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26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05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38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7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32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02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71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78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1/25/2022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36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0C11B-582D-4BD6-AFEF-ED15AAF1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3999" cy="22832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9B560C-746E-48B6-B098-15C073B98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41" y="225596"/>
            <a:ext cx="8818880" cy="1638259"/>
          </a:xfrm>
        </p:spPr>
        <p:txBody>
          <a:bodyPr anchor="ctr">
            <a:normAutofit/>
          </a:bodyPr>
          <a:lstStyle/>
          <a:p>
            <a:pPr marL="0" marR="0" indent="0" algn="ctr" fontAlgn="base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br>
              <a:rPr lang="en-US" altLang="ko-KR" sz="1400" b="1" kern="0" spc="0" dirty="0">
                <a:effectLst/>
                <a:latin typeface="바탕" panose="02030600000101010101" pitchFamily="18" charset="-127"/>
              </a:rPr>
            </a:br>
            <a:br>
              <a:rPr lang="en-US" altLang="ko-KR" sz="1400" b="1" kern="0" spc="0" dirty="0">
                <a:effectLst/>
                <a:latin typeface="바탕" panose="02030600000101010101" pitchFamily="18" charset="-127"/>
              </a:rPr>
            </a:br>
            <a:r>
              <a:rPr lang="en-US" altLang="ko-KR" sz="3200" b="1" kern="0" spc="0" dirty="0">
                <a:effectLst/>
                <a:latin typeface="+mj-ea"/>
              </a:rPr>
              <a:t>A ARDUINO-BASED MONITORING SYSTEM FOR A VIRTUAL SPACE</a:t>
            </a:r>
            <a:endParaRPr lang="ko-KR" altLang="en-US" sz="3200" dirty="0">
              <a:latin typeface="+mj-ea"/>
            </a:endParaRPr>
          </a:p>
        </p:txBody>
      </p:sp>
      <p:pic>
        <p:nvPicPr>
          <p:cNvPr id="4" name="Picture 3" descr="Electronic circuit board">
            <a:extLst>
              <a:ext uri="{FF2B5EF4-FFF2-40B4-BE49-F238E27FC236}">
                <a16:creationId xmlns:a16="http://schemas.microsoft.com/office/drawing/2014/main" id="{F0B5ECF9-0E52-42A9-9E7F-ABFB34B47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48"/>
          <a:stretch/>
        </p:blipFill>
        <p:spPr>
          <a:xfrm>
            <a:off x="20" y="2283223"/>
            <a:ext cx="9143978" cy="4574778"/>
          </a:xfrm>
          <a:prstGeom prst="rect">
            <a:avLst/>
          </a:prstGeom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CA6412AD-3DC0-405B-8410-83F71E887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260226016">
            <a:extLst>
              <a:ext uri="{FF2B5EF4-FFF2-40B4-BE49-F238E27FC236}">
                <a16:creationId xmlns:a16="http://schemas.microsoft.com/office/drawing/2014/main" id="{4E4CDBC0-4BB1-4663-9073-7F0B5AC41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256" y="228600"/>
            <a:ext cx="2043485" cy="202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부제목 14">
            <a:extLst>
              <a:ext uri="{FF2B5EF4-FFF2-40B4-BE49-F238E27FC236}">
                <a16:creationId xmlns:a16="http://schemas.microsoft.com/office/drawing/2014/main" id="{252851AD-CDE3-400D-8592-7624F7FE27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10DA792-683C-4EA8-9C68-4069E1ED8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087051"/>
              </p:ext>
            </p:extLst>
          </p:nvPr>
        </p:nvGraphicFramePr>
        <p:xfrm>
          <a:off x="9332201" y="2552257"/>
          <a:ext cx="2721936" cy="396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936">
                  <a:extLst>
                    <a:ext uri="{9D8B030D-6E8A-4147-A177-3AD203B41FA5}">
                      <a16:colId xmlns:a16="http://schemas.microsoft.com/office/drawing/2014/main" val="3787773432"/>
                    </a:ext>
                  </a:extLst>
                </a:gridCol>
              </a:tblGrid>
              <a:tr h="3967813">
                <a:tc>
                  <a:txBody>
                    <a:bodyPr/>
                    <a:lstStyle/>
                    <a:p>
                      <a:pPr algn="ctr"/>
                      <a:endParaRPr lang="en-US" altLang="ko-KR" sz="1800" b="0" dirty="0"/>
                    </a:p>
                    <a:p>
                      <a:pPr algn="ctr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단국대학교 산업공학과 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학술제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endParaRPr lang="en-US" altLang="ko-KR" sz="18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32180649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김선경 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endParaRPr lang="en-US" altLang="ko-KR" sz="18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32161314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김호준 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endParaRPr lang="en-US" altLang="ko-KR" sz="18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32181799 </a:t>
                      </a:r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박인애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endParaRPr lang="en-US" altLang="ko-KR" sz="18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32182814 </a:t>
                      </a:r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유연경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endParaRPr lang="en-US" altLang="ko-KR" sz="18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32183144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이서연  </a:t>
                      </a:r>
                    </a:p>
                    <a:p>
                      <a:pPr latinLnBrk="1"/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706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747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Method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23F3ABB-22FD-4EBF-993B-0289DC466096}"/>
              </a:ext>
            </a:extLst>
          </p:cNvPr>
          <p:cNvSpPr txBox="1"/>
          <p:nvPr/>
        </p:nvSpPr>
        <p:spPr>
          <a:xfrm>
            <a:off x="3451694" y="423191"/>
            <a:ext cx="8375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▶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사용도구 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80FF3B-6195-42E5-9623-CF5CC165AE22}"/>
              </a:ext>
            </a:extLst>
          </p:cNvPr>
          <p:cNvSpPr txBox="1"/>
          <p:nvPr/>
        </p:nvSpPr>
        <p:spPr>
          <a:xfrm>
            <a:off x="3543977" y="2832464"/>
            <a:ext cx="2681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온도센서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(TMP36)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ADFF1-1E59-489A-AA80-0E13B2C26F8E}"/>
              </a:ext>
            </a:extLst>
          </p:cNvPr>
          <p:cNvSpPr txBox="1"/>
          <p:nvPr/>
        </p:nvSpPr>
        <p:spPr>
          <a:xfrm>
            <a:off x="5869477" y="5474067"/>
            <a:ext cx="3125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쿨링팬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            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30CAC0-DC59-4B00-953C-C75BF39B5FDE}"/>
              </a:ext>
            </a:extLst>
          </p:cNvPr>
          <p:cNvSpPr txBox="1"/>
          <p:nvPr/>
        </p:nvSpPr>
        <p:spPr>
          <a:xfrm>
            <a:off x="9419217" y="2811023"/>
            <a:ext cx="2500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블루투스 </a:t>
            </a:r>
            <a:r>
              <a:rPr lang="ko-KR" altLang="en-US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송신모듈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AA1D69-43BA-4C74-980F-AD36A8E78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074" y="8662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027" name="_x238905160">
            <a:extLst>
              <a:ext uri="{FF2B5EF4-FFF2-40B4-BE49-F238E27FC236}">
                <a16:creationId xmlns:a16="http://schemas.microsoft.com/office/drawing/2014/main" id="{E321827C-455C-4815-8264-76775366C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7"/>
          <a:stretch>
            <a:fillRect/>
          </a:stretch>
        </p:blipFill>
        <p:spPr bwMode="auto">
          <a:xfrm>
            <a:off x="3725323" y="1323436"/>
            <a:ext cx="1595438" cy="128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8396A3CE-8887-4E5F-9AF4-A54BC1D1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237221152">
            <a:extLst>
              <a:ext uri="{FF2B5EF4-FFF2-40B4-BE49-F238E27FC236}">
                <a16:creationId xmlns:a16="http://schemas.microsoft.com/office/drawing/2014/main" id="{B486AFF7-F90C-4FB6-B156-17581195E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795" y="1234995"/>
            <a:ext cx="1627188" cy="150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DC218-0455-41CB-80A9-7A25CEDDBAC9}"/>
              </a:ext>
            </a:extLst>
          </p:cNvPr>
          <p:cNvSpPr txBox="1"/>
          <p:nvPr/>
        </p:nvSpPr>
        <p:spPr>
          <a:xfrm>
            <a:off x="6608358" y="2837921"/>
            <a:ext cx="22696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온습도센서모듈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47E28C-F75E-4F55-BD3A-649100AFD8FE}"/>
              </a:ext>
            </a:extLst>
          </p:cNvPr>
          <p:cNvSpPr txBox="1"/>
          <p:nvPr/>
        </p:nvSpPr>
        <p:spPr>
          <a:xfrm>
            <a:off x="3895648" y="5460483"/>
            <a:ext cx="3125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&lt;LED&gt;             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E74FCD-CF33-49C1-9048-58E08928C706}"/>
              </a:ext>
            </a:extLst>
          </p:cNvPr>
          <p:cNvSpPr txBox="1"/>
          <p:nvPr/>
        </p:nvSpPr>
        <p:spPr>
          <a:xfrm>
            <a:off x="10075495" y="5416871"/>
            <a:ext cx="3125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미세먼지 센서 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            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5B63E9-F6F6-425E-ABC9-AE5010C1A317}"/>
              </a:ext>
            </a:extLst>
          </p:cNvPr>
          <p:cNvSpPr txBox="1"/>
          <p:nvPr/>
        </p:nvSpPr>
        <p:spPr>
          <a:xfrm>
            <a:off x="8213389" y="5438155"/>
            <a:ext cx="3125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&lt;Blynk&gt;             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01B455-4E1C-466C-8C84-51618BAA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030" y="489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237219952">
            <a:extLst>
              <a:ext uri="{FF2B5EF4-FFF2-40B4-BE49-F238E27FC236}">
                <a16:creationId xmlns:a16="http://schemas.microsoft.com/office/drawing/2014/main" id="{AE5EBD03-ED45-432E-8701-4AAEB9C8D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668" y="1277887"/>
            <a:ext cx="2335213" cy="138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094CE3-638D-4E2D-9FDB-6756EC2BB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688" y="30706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38905320">
            <a:extLst>
              <a:ext uri="{FF2B5EF4-FFF2-40B4-BE49-F238E27FC236}">
                <a16:creationId xmlns:a16="http://schemas.microsoft.com/office/drawing/2014/main" id="{24EBFF91-5C3B-4794-B8D2-7C008CA36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85" y="3570542"/>
            <a:ext cx="1904988" cy="182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2">
            <a:extLst>
              <a:ext uri="{FF2B5EF4-FFF2-40B4-BE49-F238E27FC236}">
                <a16:creationId xmlns:a16="http://schemas.microsoft.com/office/drawing/2014/main" id="{6CC1D131-FFF6-4F3A-8D8A-8CC37F4FD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733" y="314957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5" name="_x237221472">
            <a:extLst>
              <a:ext uri="{FF2B5EF4-FFF2-40B4-BE49-F238E27FC236}">
                <a16:creationId xmlns:a16="http://schemas.microsoft.com/office/drawing/2014/main" id="{D86DB304-6C8E-4782-943F-059105CD7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54" y="3529957"/>
            <a:ext cx="1660935" cy="181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4">
            <a:extLst>
              <a:ext uri="{FF2B5EF4-FFF2-40B4-BE49-F238E27FC236}">
                <a16:creationId xmlns:a16="http://schemas.microsoft.com/office/drawing/2014/main" id="{DDA56AC7-4137-4A59-BF2B-2BC402CD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585" y="3249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7" name="_x238905160">
            <a:extLst>
              <a:ext uri="{FF2B5EF4-FFF2-40B4-BE49-F238E27FC236}">
                <a16:creationId xmlns:a16="http://schemas.microsoft.com/office/drawing/2014/main" id="{847FB079-9A09-489E-B8E6-1178EA980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079" y="3856248"/>
            <a:ext cx="1505475" cy="137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6">
            <a:extLst>
              <a:ext uri="{FF2B5EF4-FFF2-40B4-BE49-F238E27FC236}">
                <a16:creationId xmlns:a16="http://schemas.microsoft.com/office/drawing/2014/main" id="{FBC244A6-F944-46EA-B74D-6FDE5A3D1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727" y="3153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9" name="_x237221392">
            <a:extLst>
              <a:ext uri="{FF2B5EF4-FFF2-40B4-BE49-F238E27FC236}">
                <a16:creationId xmlns:a16="http://schemas.microsoft.com/office/drawing/2014/main" id="{B7B143EA-EA97-4953-9CC0-E49B7708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608" y="3734443"/>
            <a:ext cx="2192338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BDD925C-F1F0-4047-9F3A-06DE92C64346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378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Method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23F3ABB-22FD-4EBF-993B-0289DC466096}"/>
              </a:ext>
            </a:extLst>
          </p:cNvPr>
          <p:cNvSpPr txBox="1"/>
          <p:nvPr/>
        </p:nvSpPr>
        <p:spPr>
          <a:xfrm>
            <a:off x="3451694" y="423191"/>
            <a:ext cx="8375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▶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아이디어 스케치  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80FF3B-6195-42E5-9623-CF5CC165AE22}"/>
              </a:ext>
            </a:extLst>
          </p:cNvPr>
          <p:cNvSpPr txBox="1"/>
          <p:nvPr/>
        </p:nvSpPr>
        <p:spPr>
          <a:xfrm>
            <a:off x="3110088" y="4845362"/>
            <a:ext cx="3167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아두이노를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활용한 공기청정기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AA1D69-43BA-4C74-980F-AD36A8E78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074" y="8662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96A3CE-8887-4E5F-9AF4-A54BC1D1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0DC218-0455-41CB-80A9-7A25CEDDBAC9}"/>
              </a:ext>
            </a:extLst>
          </p:cNvPr>
          <p:cNvSpPr txBox="1"/>
          <p:nvPr/>
        </p:nvSpPr>
        <p:spPr>
          <a:xfrm>
            <a:off x="6651343" y="4845362"/>
            <a:ext cx="2995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습도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미세먼지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LED&gt;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01B455-4E1C-466C-8C84-51618BAA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030" y="489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6CC1D131-FFF6-4F3A-8D8A-8CC37F4FD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733" y="314957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DA56AC7-4137-4A59-BF2B-2BC402CD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585" y="3249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BC244A6-F944-46EA-B74D-6FDE5A3D1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727" y="3153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D4D2F-711D-43F1-9954-79198069CE70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0446B-2FD2-4716-95EE-749323CC8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308" y="556072"/>
            <a:ext cx="9454887" cy="34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43928664">
            <a:extLst>
              <a:ext uri="{FF2B5EF4-FFF2-40B4-BE49-F238E27FC236}">
                <a16:creationId xmlns:a16="http://schemas.microsoft.com/office/drawing/2014/main" id="{09CB6016-F9B8-497A-BEED-A01981052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8" t="12444" r="30191" b="10172"/>
          <a:stretch>
            <a:fillRect/>
          </a:stretch>
        </p:blipFill>
        <p:spPr bwMode="auto">
          <a:xfrm>
            <a:off x="3298707" y="2208021"/>
            <a:ext cx="2167103" cy="202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CC9A7220-571E-4E01-B8AE-957FFC2D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517" y="655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37220352">
            <a:extLst>
              <a:ext uri="{FF2B5EF4-FFF2-40B4-BE49-F238E27FC236}">
                <a16:creationId xmlns:a16="http://schemas.microsoft.com/office/drawing/2014/main" id="{7D6148F2-E2CE-49C1-B638-492AA943A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9" t="3925" r="4820" b="693"/>
          <a:stretch/>
        </p:blipFill>
        <p:spPr bwMode="auto">
          <a:xfrm rot="21300425">
            <a:off x="5774554" y="2109369"/>
            <a:ext cx="419384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8">
            <a:extLst>
              <a:ext uri="{FF2B5EF4-FFF2-40B4-BE49-F238E27FC236}">
                <a16:creationId xmlns:a16="http://schemas.microsoft.com/office/drawing/2014/main" id="{53B7E7AF-DF56-4BA2-B014-3617EFB45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12" y="21359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5" name="_x237220992">
            <a:extLst>
              <a:ext uri="{FF2B5EF4-FFF2-40B4-BE49-F238E27FC236}">
                <a16:creationId xmlns:a16="http://schemas.microsoft.com/office/drawing/2014/main" id="{D15EF0FB-B916-44A6-9970-B17839D1A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4" t="17215" r="55811" b="53683"/>
          <a:stretch>
            <a:fillRect/>
          </a:stretch>
        </p:blipFill>
        <p:spPr bwMode="auto">
          <a:xfrm>
            <a:off x="10065630" y="1843572"/>
            <a:ext cx="1948554" cy="272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C1DA6E8-74E4-46E9-B997-EA063D2EED77}"/>
              </a:ext>
            </a:extLst>
          </p:cNvPr>
          <p:cNvSpPr txBox="1"/>
          <p:nvPr/>
        </p:nvSpPr>
        <p:spPr>
          <a:xfrm>
            <a:off x="10103398" y="4825673"/>
            <a:ext cx="2413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&lt;Blynk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관리수치화면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078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Method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23F3ABB-22FD-4EBF-993B-0289DC466096}"/>
              </a:ext>
            </a:extLst>
          </p:cNvPr>
          <p:cNvSpPr txBox="1"/>
          <p:nvPr/>
        </p:nvSpPr>
        <p:spPr>
          <a:xfrm>
            <a:off x="3451694" y="423191"/>
            <a:ext cx="837551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▶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회로 설계도 </a:t>
            </a:r>
            <a:endParaRPr lang="en-US" altLang="ko-KR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AA1D69-43BA-4C74-980F-AD36A8E78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074" y="8662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96A3CE-8887-4E5F-9AF4-A54BC1D1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01B455-4E1C-466C-8C84-51618BAA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030" y="489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6CC1D131-FFF6-4F3A-8D8A-8CC37F4FD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733" y="314957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DA56AC7-4137-4A59-BF2B-2BC402CD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585" y="3249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BC244A6-F944-46EA-B74D-6FDE5A3D1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727" y="3153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D4D2F-711D-43F1-9954-79198069CE70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설계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0446B-2FD2-4716-95EE-749323CC8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308" y="556072"/>
            <a:ext cx="9454887" cy="34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9A7220-571E-4E01-B8AE-957FFC2D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517" y="655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53B7E7AF-DF56-4BA2-B014-3617EFB45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12" y="21359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E1D13E6-F3CD-4D93-9EAA-8C9A4489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110" y="5457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43929384">
            <a:extLst>
              <a:ext uri="{FF2B5EF4-FFF2-40B4-BE49-F238E27FC236}">
                <a16:creationId xmlns:a16="http://schemas.microsoft.com/office/drawing/2014/main" id="{C34E9364-14E6-4B5D-ACA5-1228BD1EF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74" y="1069064"/>
            <a:ext cx="5584825" cy="540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045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Method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23F3ABB-22FD-4EBF-993B-0289DC466096}"/>
              </a:ext>
            </a:extLst>
          </p:cNvPr>
          <p:cNvSpPr txBox="1"/>
          <p:nvPr/>
        </p:nvSpPr>
        <p:spPr>
          <a:xfrm>
            <a:off x="3451694" y="423191"/>
            <a:ext cx="837551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▶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</a:t>
            </a:r>
            <a:endParaRPr lang="en-US" altLang="ko-KR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AA1D69-43BA-4C74-980F-AD36A8E78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074" y="8662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96A3CE-8887-4E5F-9AF4-A54BC1D1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01B455-4E1C-466C-8C84-51618BAA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030" y="489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6CC1D131-FFF6-4F3A-8D8A-8CC37F4FD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733" y="314957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DA56AC7-4137-4A59-BF2B-2BC402CD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585" y="3249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BC244A6-F944-46EA-B74D-6FDE5A3D1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727" y="3153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D4D2F-711D-43F1-9954-79198069CE70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설계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0446B-2FD2-4716-95EE-749323CC8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308" y="556072"/>
            <a:ext cx="9454887" cy="34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9A7220-571E-4E01-B8AE-957FFC2D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517" y="655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53B7E7AF-DF56-4BA2-B014-3617EFB45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12" y="21359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E1D13E6-F3CD-4D93-9EAA-8C9A4489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110" y="5457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9B5BABA-0A21-4CD0-814F-FAB96F846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660" y="905209"/>
            <a:ext cx="4290044" cy="560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8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Method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23F3ABB-22FD-4EBF-993B-0289DC466096}"/>
              </a:ext>
            </a:extLst>
          </p:cNvPr>
          <p:cNvSpPr txBox="1"/>
          <p:nvPr/>
        </p:nvSpPr>
        <p:spPr>
          <a:xfrm>
            <a:off x="3451694" y="423191"/>
            <a:ext cx="837551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코딩</a:t>
            </a:r>
            <a:endParaRPr lang="en-US" altLang="ko-KR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AA1D69-43BA-4C74-980F-AD36A8E78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074" y="8662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96A3CE-8887-4E5F-9AF4-A54BC1D1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01B455-4E1C-466C-8C84-51618BAA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030" y="489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DA56AC7-4137-4A59-BF2B-2BC402CD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585" y="3249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BC244A6-F944-46EA-B74D-6FDE5A3D1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727" y="3153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D4D2F-711D-43F1-9954-79198069CE70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실험방법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0446B-2FD2-4716-95EE-749323CC8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308" y="556072"/>
            <a:ext cx="9454887" cy="34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9A7220-571E-4E01-B8AE-957FFC2D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517" y="655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53B7E7AF-DF56-4BA2-B014-3617EFB45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12" y="21359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E1D13E6-F3CD-4D93-9EAA-8C9A4489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110" y="5457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2E733DE-C057-4632-8508-8E06E71B2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133" y="6850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4629C0-05C6-40B5-AD2A-A79D9A7CC4FA}"/>
              </a:ext>
            </a:extLst>
          </p:cNvPr>
          <p:cNvSpPr txBox="1"/>
          <p:nvPr/>
        </p:nvSpPr>
        <p:spPr>
          <a:xfrm>
            <a:off x="3354045" y="1062655"/>
            <a:ext cx="511594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SoftwareSerial.h</a:t>
            </a:r>
            <a:r>
              <a:rPr lang="en-US" altLang="ko-KR" sz="1050" dirty="0"/>
              <a:t>&gt;</a:t>
            </a:r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Wire.h</a:t>
            </a:r>
            <a:r>
              <a:rPr lang="en-US" altLang="ko-KR" sz="1050" dirty="0"/>
              <a:t>&gt;                 //LCD </a:t>
            </a:r>
            <a:r>
              <a:rPr lang="ko-KR" altLang="en-US" sz="1050" dirty="0"/>
              <a:t>라이브러리</a:t>
            </a:r>
          </a:p>
          <a:p>
            <a:r>
              <a:rPr lang="en-US" altLang="ko-KR" sz="1050" dirty="0"/>
              <a:t>#include &lt;LiquidCrystal_I2C.h&gt;    //I2C LCD </a:t>
            </a:r>
            <a:r>
              <a:rPr lang="ko-KR" altLang="en-US" sz="1050" dirty="0"/>
              <a:t>라이브러리</a:t>
            </a:r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DHT.h</a:t>
            </a:r>
            <a:r>
              <a:rPr lang="en-US" altLang="ko-KR" sz="1050" dirty="0"/>
              <a:t>&gt;                           //</a:t>
            </a:r>
            <a:r>
              <a:rPr lang="ko-KR" altLang="en-US" sz="1050" dirty="0" err="1"/>
              <a:t>온습도센서</a:t>
            </a:r>
            <a:r>
              <a:rPr lang="ko-KR" altLang="en-US" sz="1050" dirty="0"/>
              <a:t> 라이브러리</a:t>
            </a:r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Emotion.h</a:t>
            </a:r>
            <a:r>
              <a:rPr lang="en-US" altLang="ko-KR" sz="1050" dirty="0"/>
              <a:t>&gt;                   //</a:t>
            </a:r>
            <a:r>
              <a:rPr lang="ko-KR" altLang="en-US" sz="1050" dirty="0"/>
              <a:t>특수 문자 라이브러리</a:t>
            </a:r>
          </a:p>
          <a:p>
            <a:r>
              <a:rPr lang="en-US" altLang="ko-KR" sz="1050" dirty="0"/>
              <a:t>#define DHTPIN 4                      //</a:t>
            </a:r>
            <a:r>
              <a:rPr lang="ko-KR" altLang="en-US" sz="1050" dirty="0" err="1"/>
              <a:t>온습도센서</a:t>
            </a:r>
            <a:r>
              <a:rPr lang="ko-KR" altLang="en-US" sz="1050" dirty="0"/>
              <a:t> 핀 번호</a:t>
            </a:r>
          </a:p>
          <a:p>
            <a:r>
              <a:rPr lang="en-US" altLang="ko-KR" sz="1050" dirty="0"/>
              <a:t>#define DHTTYPE DHT11                 //</a:t>
            </a:r>
            <a:r>
              <a:rPr lang="ko-KR" altLang="en-US" sz="1050" dirty="0" err="1"/>
              <a:t>온습도센서</a:t>
            </a:r>
            <a:r>
              <a:rPr lang="ko-KR" altLang="en-US" sz="1050" dirty="0"/>
              <a:t> 센서 타입</a:t>
            </a:r>
          </a:p>
          <a:p>
            <a:endParaRPr lang="ko-KR" altLang="en-US" sz="1050" dirty="0"/>
          </a:p>
          <a:p>
            <a:r>
              <a:rPr lang="en-US" altLang="ko-KR" sz="1050" dirty="0"/>
              <a:t>LiquidCrystal_I2C lcd(0x27, 16, 2);   //LCD </a:t>
            </a:r>
            <a:r>
              <a:rPr lang="ko-KR" altLang="en-US" sz="1050" dirty="0"/>
              <a:t>초기화 </a:t>
            </a:r>
            <a:r>
              <a:rPr lang="en-US" altLang="ko-KR" sz="1050" dirty="0"/>
              <a:t>(LCD </a:t>
            </a:r>
            <a:r>
              <a:rPr lang="ko-KR" altLang="en-US" sz="1050" dirty="0" err="1"/>
              <a:t>주소값</a:t>
            </a:r>
            <a:r>
              <a:rPr lang="en-US" altLang="ko-KR" sz="1050" dirty="0"/>
              <a:t>, x</a:t>
            </a:r>
            <a:r>
              <a:rPr lang="ko-KR" altLang="en-US" sz="1050" dirty="0"/>
              <a:t>축</a:t>
            </a:r>
            <a:r>
              <a:rPr lang="en-US" altLang="ko-KR" sz="1050" dirty="0"/>
              <a:t>, y</a:t>
            </a:r>
            <a:r>
              <a:rPr lang="ko-KR" altLang="en-US" sz="1050" dirty="0"/>
              <a:t>축</a:t>
            </a:r>
            <a:r>
              <a:rPr lang="en-US" altLang="ko-KR" sz="1050" dirty="0"/>
              <a:t>)</a:t>
            </a:r>
          </a:p>
          <a:p>
            <a:r>
              <a:rPr lang="en-US" altLang="ko-KR" sz="1050" dirty="0"/>
              <a:t>DHT </a:t>
            </a:r>
            <a:r>
              <a:rPr lang="en-US" altLang="ko-KR" sz="1050" dirty="0" err="1"/>
              <a:t>dht</a:t>
            </a:r>
            <a:r>
              <a:rPr lang="en-US" altLang="ko-KR" sz="1050" dirty="0"/>
              <a:t>(4, DHT11);                  //</a:t>
            </a:r>
            <a:r>
              <a:rPr lang="ko-KR" altLang="en-US" sz="1050" dirty="0" err="1"/>
              <a:t>온습도센서</a:t>
            </a:r>
            <a:r>
              <a:rPr lang="ko-KR" altLang="en-US" sz="1050" dirty="0"/>
              <a:t> 초기화</a:t>
            </a:r>
            <a:r>
              <a:rPr lang="en-US" altLang="ko-KR" sz="1050" dirty="0"/>
              <a:t>(</a:t>
            </a:r>
            <a:r>
              <a:rPr lang="ko-KR" altLang="en-US" sz="1050" dirty="0" err="1"/>
              <a:t>온습도센서</a:t>
            </a:r>
            <a:r>
              <a:rPr lang="ko-KR" altLang="en-US" sz="1050" dirty="0"/>
              <a:t> 핀 번호</a:t>
            </a:r>
            <a:r>
              <a:rPr lang="en-US" altLang="ko-KR" sz="1050" dirty="0"/>
              <a:t>, </a:t>
            </a:r>
            <a:r>
              <a:rPr lang="ko-KR" altLang="en-US" sz="1050" dirty="0"/>
              <a:t>센서 타입</a:t>
            </a:r>
            <a:r>
              <a:rPr lang="en-US" altLang="ko-KR" sz="1050" dirty="0"/>
              <a:t>)</a:t>
            </a:r>
          </a:p>
          <a:p>
            <a:endParaRPr lang="en-US" altLang="ko-KR" sz="1050" dirty="0"/>
          </a:p>
          <a:p>
            <a:r>
              <a:rPr lang="en-US" altLang="ko-KR" sz="1050" dirty="0" err="1"/>
              <a:t>SoftwareSerial</a:t>
            </a:r>
            <a:r>
              <a:rPr lang="en-US" altLang="ko-KR" sz="1050" dirty="0"/>
              <a:t> </a:t>
            </a:r>
            <a:r>
              <a:rPr lang="en-US" altLang="ko-KR" sz="1050" dirty="0" err="1"/>
              <a:t>BTSerial</a:t>
            </a:r>
            <a:r>
              <a:rPr lang="en-US" altLang="ko-KR" sz="1050" dirty="0"/>
              <a:t>(11,10);   //</a:t>
            </a:r>
            <a:r>
              <a:rPr lang="ko-KR" altLang="en-US" sz="1050" dirty="0"/>
              <a:t>블루투스 모듈 </a:t>
            </a:r>
            <a:r>
              <a:rPr lang="en-US" altLang="ko-KR" sz="1050" dirty="0" err="1"/>
              <a:t>tx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rx</a:t>
            </a:r>
            <a:r>
              <a:rPr lang="en-US" altLang="ko-KR" sz="1050" dirty="0"/>
              <a:t> </a:t>
            </a:r>
            <a:r>
              <a:rPr lang="ko-KR" altLang="en-US" sz="1050" dirty="0"/>
              <a:t>값</a:t>
            </a:r>
          </a:p>
          <a:p>
            <a:endParaRPr lang="ko-KR" altLang="en-US" sz="1050" dirty="0"/>
          </a:p>
          <a:p>
            <a:r>
              <a:rPr lang="en-US" altLang="ko-KR" sz="1050" dirty="0"/>
              <a:t>//Dust</a:t>
            </a:r>
            <a:r>
              <a:rPr lang="ko-KR" altLang="en-US" sz="1050" dirty="0"/>
              <a:t>라는 변수 선언과 미세먼지 값</a:t>
            </a:r>
            <a:r>
              <a:rPr lang="en-US" altLang="ko-KR" sz="1050" dirty="0"/>
              <a:t>, </a:t>
            </a:r>
            <a:r>
              <a:rPr lang="ko-KR" altLang="en-US" sz="1050" dirty="0"/>
              <a:t>습도 값</a:t>
            </a:r>
            <a:r>
              <a:rPr lang="en-US" altLang="ko-KR" sz="1050" dirty="0"/>
              <a:t>, </a:t>
            </a:r>
            <a:r>
              <a:rPr lang="ko-KR" altLang="en-US" sz="1050" dirty="0"/>
              <a:t>온도 값 문자열을 담기 위한 배열 선언</a:t>
            </a:r>
          </a:p>
          <a:p>
            <a:r>
              <a:rPr lang="en-US" altLang="ko-KR" sz="1050" dirty="0"/>
              <a:t>int Dust = 0;</a:t>
            </a:r>
          </a:p>
          <a:p>
            <a:r>
              <a:rPr lang="en-US" altLang="ko-KR" sz="1050" dirty="0"/>
              <a:t>char str1[10];                        //</a:t>
            </a:r>
            <a:r>
              <a:rPr lang="ko-KR" altLang="en-US" sz="1050" dirty="0"/>
              <a:t>미세먼지 값</a:t>
            </a:r>
          </a:p>
          <a:p>
            <a:r>
              <a:rPr lang="en-US" altLang="ko-KR" sz="1050" dirty="0"/>
              <a:t>char str2[10];                        //</a:t>
            </a:r>
            <a:r>
              <a:rPr lang="ko-KR" altLang="en-US" sz="1050" dirty="0"/>
              <a:t>습도 값</a:t>
            </a:r>
          </a:p>
          <a:p>
            <a:r>
              <a:rPr lang="en-US" altLang="ko-KR" sz="1050" dirty="0"/>
              <a:t>char str3[10];                        //</a:t>
            </a:r>
            <a:r>
              <a:rPr lang="ko-KR" altLang="en-US" sz="1050" dirty="0"/>
              <a:t>온도 값</a:t>
            </a:r>
          </a:p>
          <a:p>
            <a:endParaRPr lang="ko-KR" altLang="en-US" sz="1050" dirty="0"/>
          </a:p>
          <a:p>
            <a:r>
              <a:rPr lang="en-US" altLang="ko-KR" sz="1050" dirty="0"/>
              <a:t>//</a:t>
            </a:r>
            <a:r>
              <a:rPr lang="ko-KR" altLang="en-US" sz="1050" dirty="0"/>
              <a:t>각 핀과 연결된 핀 번호를 저장할 변수 선언 </a:t>
            </a:r>
          </a:p>
          <a:p>
            <a:r>
              <a:rPr lang="en-US" altLang="ko-KR" sz="1050" dirty="0"/>
              <a:t>int Vo = A0 ;</a:t>
            </a:r>
          </a:p>
          <a:p>
            <a:r>
              <a:rPr lang="en-US" altLang="ko-KR" sz="1050" dirty="0"/>
              <a:t>int V_LED = 2 ;</a:t>
            </a:r>
          </a:p>
          <a:p>
            <a:r>
              <a:rPr lang="en-US" altLang="ko-KR" sz="1050" dirty="0"/>
              <a:t>int FAN = 3 ;</a:t>
            </a:r>
          </a:p>
          <a:p>
            <a:r>
              <a:rPr lang="en-US" altLang="ko-KR" sz="1050" dirty="0"/>
              <a:t>int R_LED = 5 ;</a:t>
            </a:r>
          </a:p>
          <a:p>
            <a:r>
              <a:rPr lang="en-US" altLang="ko-KR" sz="1050" dirty="0"/>
              <a:t>int Y_LED = 6 ;</a:t>
            </a:r>
          </a:p>
          <a:p>
            <a:r>
              <a:rPr lang="en-US" altLang="ko-KR" sz="1050" dirty="0"/>
              <a:t>int G_LED = 7 ;</a:t>
            </a:r>
          </a:p>
          <a:p>
            <a:endParaRPr lang="en-US" altLang="ko-KR" sz="1050" dirty="0"/>
          </a:p>
          <a:p>
            <a:endParaRPr lang="en-US" altLang="ko-KR" sz="1050" dirty="0"/>
          </a:p>
          <a:p>
            <a:r>
              <a:rPr lang="en-US" altLang="ko-KR" sz="1050" dirty="0"/>
              <a:t>//</a:t>
            </a:r>
            <a:r>
              <a:rPr lang="ko-KR" altLang="en-US" sz="1050" dirty="0"/>
              <a:t>미세먼지 값 측정을 위한 데이터 값 변수 선언</a:t>
            </a:r>
          </a:p>
          <a:p>
            <a:r>
              <a:rPr lang="en-US" altLang="ko-KR" sz="1050" dirty="0"/>
              <a:t>float </a:t>
            </a:r>
            <a:r>
              <a:rPr lang="en-US" altLang="ko-KR" sz="1050" dirty="0" err="1"/>
              <a:t>Vo_value</a:t>
            </a:r>
            <a:r>
              <a:rPr lang="en-US" altLang="ko-KR" sz="1050" dirty="0"/>
              <a:t> = 0;</a:t>
            </a:r>
          </a:p>
          <a:p>
            <a:r>
              <a:rPr lang="en-US" altLang="ko-KR" sz="1050" dirty="0"/>
              <a:t>float Voltage = 0;</a:t>
            </a:r>
          </a:p>
          <a:p>
            <a:r>
              <a:rPr lang="en-US" altLang="ko-KR" sz="1050" dirty="0"/>
              <a:t>float a = 0;</a:t>
            </a:r>
          </a:p>
          <a:p>
            <a:endParaRPr lang="en-US" altLang="ko-KR" sz="1050" dirty="0"/>
          </a:p>
          <a:p>
            <a:endParaRPr lang="en-US" altLang="ko-KR" sz="1050" dirty="0"/>
          </a:p>
          <a:p>
            <a:endParaRPr lang="en-US" altLang="ko-KR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2C695A-2D17-4865-A67B-5863CF473508}"/>
              </a:ext>
            </a:extLst>
          </p:cNvPr>
          <p:cNvSpPr txBox="1"/>
          <p:nvPr/>
        </p:nvSpPr>
        <p:spPr>
          <a:xfrm>
            <a:off x="8469999" y="263858"/>
            <a:ext cx="3529621" cy="671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void setup()</a:t>
            </a:r>
          </a:p>
          <a:p>
            <a:r>
              <a:rPr lang="en-US" altLang="ko-KR" sz="1050" dirty="0"/>
              <a:t>{     </a:t>
            </a:r>
          </a:p>
          <a:p>
            <a:r>
              <a:rPr lang="en-US" altLang="ko-KR" sz="1050" dirty="0"/>
              <a:t>// </a:t>
            </a:r>
            <a:r>
              <a:rPr lang="ko-KR" altLang="en-US" sz="1050" dirty="0"/>
              <a:t>시리얼 통신 시작</a:t>
            </a:r>
          </a:p>
          <a:p>
            <a:r>
              <a:rPr lang="en-US" altLang="ko-KR" sz="1050" dirty="0" err="1"/>
              <a:t>Serial.begin</a:t>
            </a:r>
            <a:r>
              <a:rPr lang="en-US" altLang="ko-KR" sz="1050" dirty="0"/>
              <a:t>(9600);</a:t>
            </a:r>
          </a:p>
          <a:p>
            <a:r>
              <a:rPr lang="en-US" altLang="ko-KR" sz="1050" dirty="0" err="1"/>
              <a:t>BTSerial.begin</a:t>
            </a:r>
            <a:r>
              <a:rPr lang="en-US" altLang="ko-KR" sz="1050" dirty="0"/>
              <a:t>(9600);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//</a:t>
            </a:r>
            <a:r>
              <a:rPr lang="ko-KR" altLang="en-US" sz="1050" dirty="0" err="1"/>
              <a:t>핀모드</a:t>
            </a:r>
            <a:r>
              <a:rPr lang="ko-KR" altLang="en-US" sz="1050" dirty="0"/>
              <a:t> 입출력 설정</a:t>
            </a:r>
          </a:p>
          <a:p>
            <a:r>
              <a:rPr lang="en-US" altLang="ko-KR" sz="1050" dirty="0" err="1"/>
              <a:t>pinMode</a:t>
            </a:r>
            <a:r>
              <a:rPr lang="en-US" altLang="ko-KR" sz="1050" dirty="0"/>
              <a:t>(V_LED,OUTPUT);</a:t>
            </a:r>
          </a:p>
          <a:p>
            <a:r>
              <a:rPr lang="en-US" altLang="ko-KR" sz="1050" dirty="0" err="1"/>
              <a:t>pinMode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Vo,INPUT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 err="1"/>
              <a:t>pinMode</a:t>
            </a:r>
            <a:r>
              <a:rPr lang="en-US" altLang="ko-KR" sz="1050" dirty="0"/>
              <a:t>(FAN,OUTPUT);</a:t>
            </a:r>
          </a:p>
          <a:p>
            <a:r>
              <a:rPr lang="en-US" altLang="ko-KR" sz="1050" dirty="0" err="1"/>
              <a:t>pinMode</a:t>
            </a:r>
            <a:r>
              <a:rPr lang="en-US" altLang="ko-KR" sz="1050" dirty="0"/>
              <a:t>(R_LED,OUTPUT);</a:t>
            </a:r>
          </a:p>
          <a:p>
            <a:r>
              <a:rPr lang="en-US" altLang="ko-KR" sz="1050" dirty="0" err="1"/>
              <a:t>pinMode</a:t>
            </a:r>
            <a:r>
              <a:rPr lang="en-US" altLang="ko-KR" sz="1050" dirty="0"/>
              <a:t>(Y_LED,OUTPUT);</a:t>
            </a:r>
          </a:p>
          <a:p>
            <a:r>
              <a:rPr lang="en-US" altLang="ko-KR" sz="1050" dirty="0" err="1"/>
              <a:t>pinMode</a:t>
            </a:r>
            <a:r>
              <a:rPr lang="en-US" altLang="ko-KR" sz="1050" dirty="0"/>
              <a:t>(G_LED,OUTPUT);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//</a:t>
            </a:r>
            <a:r>
              <a:rPr lang="ko-KR" altLang="en-US" sz="1050" dirty="0"/>
              <a:t>전원을 켰을 때 </a:t>
            </a:r>
            <a:r>
              <a:rPr lang="en-US" altLang="ko-KR" sz="1050" dirty="0"/>
              <a:t>LCD </a:t>
            </a:r>
            <a:r>
              <a:rPr lang="ko-KR" altLang="en-US" sz="1050" dirty="0"/>
              <a:t>초기값 설정</a:t>
            </a:r>
          </a:p>
          <a:p>
            <a:r>
              <a:rPr lang="en-US" altLang="ko-KR" sz="1050" dirty="0" err="1"/>
              <a:t>lcd.begin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 err="1"/>
              <a:t>lcd.clear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 err="1"/>
              <a:t>lcd.noBacklight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/>
              <a:t>delay(500);</a:t>
            </a:r>
          </a:p>
          <a:p>
            <a:r>
              <a:rPr lang="en-US" altLang="ko-KR" sz="1050" dirty="0" err="1"/>
              <a:t>lcd.backlight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/>
              <a:t>delay(500);</a:t>
            </a:r>
          </a:p>
          <a:p>
            <a:r>
              <a:rPr lang="en-US" altLang="ko-KR" sz="1050" dirty="0" err="1"/>
              <a:t>lcd.setCursor</a:t>
            </a:r>
            <a:r>
              <a:rPr lang="en-US" altLang="ko-KR" sz="1050" dirty="0"/>
              <a:t>(0,0);</a:t>
            </a:r>
          </a:p>
          <a:p>
            <a:r>
              <a:rPr lang="en-US" altLang="ko-KR" sz="1050" dirty="0" err="1"/>
              <a:t>lcd.print</a:t>
            </a:r>
            <a:r>
              <a:rPr lang="en-US" altLang="ko-KR" sz="1050" dirty="0"/>
              <a:t>("CJ");</a:t>
            </a:r>
          </a:p>
          <a:p>
            <a:r>
              <a:rPr lang="en-US" altLang="ko-KR" sz="1050" dirty="0"/>
              <a:t>delay(1000);</a:t>
            </a:r>
          </a:p>
          <a:p>
            <a:r>
              <a:rPr lang="en-US" altLang="ko-KR" sz="1050" dirty="0" err="1"/>
              <a:t>lcd.setCursor</a:t>
            </a:r>
            <a:r>
              <a:rPr lang="en-US" altLang="ko-KR" sz="1050" dirty="0"/>
              <a:t>(6,0);</a:t>
            </a:r>
          </a:p>
          <a:p>
            <a:r>
              <a:rPr lang="en-US" altLang="ko-KR" sz="1050" dirty="0" err="1"/>
              <a:t>lcd.print</a:t>
            </a:r>
            <a:r>
              <a:rPr lang="en-US" altLang="ko-KR" sz="1050" dirty="0"/>
              <a:t>("FACTORY");</a:t>
            </a:r>
          </a:p>
          <a:p>
            <a:r>
              <a:rPr lang="en-US" altLang="ko-KR" sz="1050" dirty="0"/>
              <a:t>delay(1000);</a:t>
            </a:r>
          </a:p>
          <a:p>
            <a:r>
              <a:rPr lang="en-US" altLang="ko-KR" sz="1050" dirty="0" err="1"/>
              <a:t>lcd.setCursor</a:t>
            </a:r>
            <a:r>
              <a:rPr lang="en-US" altLang="ko-KR" sz="1050" dirty="0"/>
              <a:t>(0,1);</a:t>
            </a:r>
          </a:p>
          <a:p>
            <a:r>
              <a:rPr lang="en-US" altLang="ko-KR" sz="1050" dirty="0" err="1"/>
              <a:t>lcd.print</a:t>
            </a:r>
            <a:r>
              <a:rPr lang="en-US" altLang="ko-KR" sz="1050" dirty="0"/>
              <a:t>("AIR PURIFIER");</a:t>
            </a:r>
          </a:p>
          <a:p>
            <a:r>
              <a:rPr lang="en-US" altLang="ko-KR" sz="1050" dirty="0"/>
              <a:t>delay(1000);</a:t>
            </a:r>
          </a:p>
          <a:p>
            <a:r>
              <a:rPr lang="en-US" altLang="ko-KR" sz="1050" dirty="0" err="1"/>
              <a:t>lcd.clear</a:t>
            </a:r>
            <a:r>
              <a:rPr lang="en-US" altLang="ko-KR" sz="1050" dirty="0"/>
              <a:t>();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//</a:t>
            </a:r>
            <a:r>
              <a:rPr lang="ko-KR" altLang="en-US" sz="1050" dirty="0"/>
              <a:t>특수 문자 선언</a:t>
            </a:r>
          </a:p>
          <a:p>
            <a:r>
              <a:rPr lang="en-US" altLang="ko-KR" sz="1050" dirty="0" err="1"/>
              <a:t>lcd.createChar</a:t>
            </a:r>
            <a:r>
              <a:rPr lang="en-US" altLang="ko-KR" sz="1050" dirty="0"/>
              <a:t>(0, ug1);</a:t>
            </a:r>
          </a:p>
          <a:p>
            <a:r>
              <a:rPr lang="en-US" altLang="ko-KR" sz="1050" dirty="0" err="1"/>
              <a:t>lcd.createChar</a:t>
            </a:r>
            <a:r>
              <a:rPr lang="en-US" altLang="ko-KR" sz="1050" dirty="0"/>
              <a:t>(1, ug2);</a:t>
            </a:r>
          </a:p>
          <a:p>
            <a:r>
              <a:rPr lang="en-US" altLang="ko-KR" sz="1050" dirty="0" err="1"/>
              <a:t>lcd.createChar</a:t>
            </a:r>
            <a:r>
              <a:rPr lang="en-US" altLang="ko-KR" sz="1050" dirty="0"/>
              <a:t>(2, temp);</a:t>
            </a:r>
          </a:p>
          <a:p>
            <a:r>
              <a:rPr lang="en-US" altLang="ko-KR" sz="1050" dirty="0" err="1"/>
              <a:t>lcd.createChar</a:t>
            </a:r>
            <a:r>
              <a:rPr lang="en-US" altLang="ko-KR" sz="1050" dirty="0"/>
              <a:t>(3, C);</a:t>
            </a:r>
          </a:p>
          <a:p>
            <a:r>
              <a:rPr lang="en-US" altLang="ko-KR" sz="1050" dirty="0" err="1"/>
              <a:t>lcd.createChar</a:t>
            </a:r>
            <a:r>
              <a:rPr lang="en-US" altLang="ko-KR" sz="1050" dirty="0"/>
              <a:t>(4, </a:t>
            </a:r>
            <a:r>
              <a:rPr lang="en-US" altLang="ko-KR" sz="1050" dirty="0" err="1"/>
              <a:t>humi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 err="1"/>
              <a:t>lcd.createChar</a:t>
            </a:r>
            <a:r>
              <a:rPr lang="en-US" altLang="ko-KR" sz="1050" dirty="0"/>
              <a:t>(5, per);</a:t>
            </a:r>
          </a:p>
          <a:p>
            <a:r>
              <a:rPr lang="en-US" altLang="ko-KR" sz="105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9274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Method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23F3ABB-22FD-4EBF-993B-0289DC466096}"/>
              </a:ext>
            </a:extLst>
          </p:cNvPr>
          <p:cNvSpPr txBox="1"/>
          <p:nvPr/>
        </p:nvSpPr>
        <p:spPr>
          <a:xfrm>
            <a:off x="3451694" y="423191"/>
            <a:ext cx="837551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코딩</a:t>
            </a:r>
            <a:endParaRPr lang="en-US" altLang="ko-KR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AA1D69-43BA-4C74-980F-AD36A8E78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074" y="8662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96A3CE-8887-4E5F-9AF4-A54BC1D1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01B455-4E1C-466C-8C84-51618BAA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030" y="489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DA56AC7-4137-4A59-BF2B-2BC402CD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585" y="3249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BC244A6-F944-46EA-B74D-6FDE5A3D1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727" y="3153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D4D2F-711D-43F1-9954-79198069CE70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실험방법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0446B-2FD2-4716-95EE-749323CC8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308" y="556072"/>
            <a:ext cx="9454887" cy="34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9A7220-571E-4E01-B8AE-957FFC2D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517" y="655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53B7E7AF-DF56-4BA2-B014-3617EFB45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12" y="21359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E1D13E6-F3CD-4D93-9EAA-8C9A4489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110" y="5457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2E733DE-C057-4632-8508-8E06E71B2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133" y="6850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B93EFB-8A6C-4C9B-92DD-AC68389B67BC}"/>
              </a:ext>
            </a:extLst>
          </p:cNvPr>
          <p:cNvSpPr txBox="1"/>
          <p:nvPr/>
        </p:nvSpPr>
        <p:spPr>
          <a:xfrm>
            <a:off x="7768267" y="228600"/>
            <a:ext cx="4330931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Voltage = </a:t>
            </a:r>
            <a:r>
              <a:rPr lang="en-US" altLang="ko-KR" sz="1100" dirty="0" err="1"/>
              <a:t>Vo_value</a:t>
            </a:r>
            <a:r>
              <a:rPr lang="en-US" altLang="ko-KR" sz="1100" dirty="0"/>
              <a:t> * 5.0 / 1024.0;</a:t>
            </a:r>
          </a:p>
          <a:p>
            <a:r>
              <a:rPr lang="en-US" altLang="ko-KR" sz="1100" dirty="0"/>
              <a:t> </a:t>
            </a:r>
          </a:p>
          <a:p>
            <a:r>
              <a:rPr lang="en-US" altLang="ko-KR" sz="1100" dirty="0"/>
              <a:t> if( Voltage &lt; 0.1 ){</a:t>
            </a:r>
          </a:p>
          <a:p>
            <a:r>
              <a:rPr lang="en-US" altLang="ko-KR" sz="1100" dirty="0"/>
              <a:t>  Dust = 0 ;</a:t>
            </a:r>
          </a:p>
          <a:p>
            <a:r>
              <a:rPr lang="en-US" altLang="ko-KR" sz="1100" dirty="0"/>
              <a:t> } </a:t>
            </a:r>
          </a:p>
          <a:p>
            <a:r>
              <a:rPr lang="en-US" altLang="ko-KR" sz="1100" dirty="0"/>
              <a:t> else if ( Voltage &lt; 0.8){</a:t>
            </a:r>
          </a:p>
          <a:p>
            <a:r>
              <a:rPr lang="en-US" altLang="ko-KR" sz="1100" dirty="0"/>
              <a:t>  Dust =10*(5*(Voltage - 0.1));</a:t>
            </a:r>
          </a:p>
          <a:p>
            <a:r>
              <a:rPr lang="en-US" altLang="ko-KR" sz="1100" dirty="0"/>
              <a:t> }</a:t>
            </a:r>
          </a:p>
          <a:p>
            <a:r>
              <a:rPr lang="en-US" altLang="ko-KR" sz="1100" dirty="0"/>
              <a:t> else if ( Voltage &lt; 1 ){</a:t>
            </a:r>
          </a:p>
          <a:p>
            <a:r>
              <a:rPr lang="en-US" altLang="ko-KR" sz="1100" dirty="0"/>
              <a:t>  Dust = 10 + 15*((Voltage - 0.8)*10);</a:t>
            </a:r>
          </a:p>
          <a:p>
            <a:r>
              <a:rPr lang="en-US" altLang="ko-KR" sz="1100" dirty="0"/>
              <a:t> }</a:t>
            </a:r>
          </a:p>
          <a:p>
            <a:r>
              <a:rPr lang="en-US" altLang="ko-KR" sz="1100" dirty="0"/>
              <a:t> else if( Voltage &gt; 1){</a:t>
            </a:r>
          </a:p>
          <a:p>
            <a:r>
              <a:rPr lang="en-US" altLang="ko-KR" sz="1100" dirty="0"/>
              <a:t>  Dust = 40 + 16*((Voltage - 1)*10);</a:t>
            </a:r>
          </a:p>
          <a:p>
            <a:r>
              <a:rPr lang="en-US" altLang="ko-KR" sz="1100" dirty="0"/>
              <a:t> }</a:t>
            </a:r>
          </a:p>
          <a:p>
            <a:r>
              <a:rPr lang="en-US" altLang="ko-KR" sz="1100" dirty="0" err="1"/>
              <a:t>Serial.println</a:t>
            </a:r>
            <a:r>
              <a:rPr lang="en-US" altLang="ko-KR" sz="1100" dirty="0"/>
              <a:t>(Dust);</a:t>
            </a:r>
          </a:p>
          <a:p>
            <a:r>
              <a:rPr lang="en-US" altLang="ko-KR" sz="1100" dirty="0"/>
              <a:t>delay(1000);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lcd.setCursor</a:t>
            </a:r>
            <a:r>
              <a:rPr lang="en-US" altLang="ko-KR" sz="1100" dirty="0"/>
              <a:t>(1,0);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lcd.print</a:t>
            </a:r>
            <a:r>
              <a:rPr lang="en-US" altLang="ko-KR" sz="1100" dirty="0"/>
              <a:t>("Dust : ");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sprintf</a:t>
            </a:r>
            <a:r>
              <a:rPr lang="en-US" altLang="ko-KR" sz="1100" dirty="0"/>
              <a:t>(str1,"%03d",Dust);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lcd.print</a:t>
            </a:r>
            <a:r>
              <a:rPr lang="en-US" altLang="ko-KR" sz="1100" dirty="0"/>
              <a:t>(str1);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lcd.write</a:t>
            </a:r>
            <a:r>
              <a:rPr lang="en-US" altLang="ko-KR" sz="1100" dirty="0"/>
              <a:t>(0);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lcd.print</a:t>
            </a:r>
            <a:r>
              <a:rPr lang="en-US" altLang="ko-KR" sz="1100" dirty="0"/>
              <a:t>("g/m");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lcd.write</a:t>
            </a:r>
            <a:r>
              <a:rPr lang="en-US" altLang="ko-KR" sz="1100" dirty="0"/>
              <a:t>(1);     //</a:t>
            </a:r>
            <a:r>
              <a:rPr lang="ko-KR" altLang="en-US" sz="1100" dirty="0"/>
              <a:t>특수 문자와 </a:t>
            </a:r>
            <a:r>
              <a:rPr lang="en-US" altLang="ko-KR" sz="1100" dirty="0"/>
              <a:t>3</a:t>
            </a:r>
            <a:r>
              <a:rPr lang="ko-KR" altLang="en-US" sz="1100" dirty="0"/>
              <a:t>글자로 된 미세먼지 값 출력</a:t>
            </a:r>
          </a:p>
          <a:p>
            <a:endParaRPr lang="ko-KR" altLang="en-US" sz="1100" dirty="0"/>
          </a:p>
          <a:p>
            <a:r>
              <a:rPr lang="ko-KR" altLang="en-US" sz="1100" dirty="0"/>
              <a:t>  </a:t>
            </a:r>
            <a:r>
              <a:rPr lang="en-US" altLang="ko-KR" sz="1100" dirty="0" err="1"/>
              <a:t>lcd.setCursor</a:t>
            </a:r>
            <a:r>
              <a:rPr lang="en-US" altLang="ko-KR" sz="1100" dirty="0"/>
              <a:t>(1,1);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lcd.write</a:t>
            </a:r>
            <a:r>
              <a:rPr lang="en-US" altLang="ko-KR" sz="1100" dirty="0"/>
              <a:t>(2);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lcd.print</a:t>
            </a:r>
            <a:r>
              <a:rPr lang="en-US" altLang="ko-KR" sz="1100" dirty="0"/>
              <a:t>("  ");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sprintf</a:t>
            </a:r>
            <a:r>
              <a:rPr lang="en-US" altLang="ko-KR" sz="1100" dirty="0"/>
              <a:t>(str2,"%02d",t);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lcd.print</a:t>
            </a:r>
            <a:r>
              <a:rPr lang="en-US" altLang="ko-KR" sz="1100" dirty="0"/>
              <a:t>(str2);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lcd.write</a:t>
            </a:r>
            <a:r>
              <a:rPr lang="en-US" altLang="ko-KR" sz="1100" dirty="0"/>
              <a:t>(3);     //</a:t>
            </a:r>
            <a:r>
              <a:rPr lang="ko-KR" altLang="en-US" sz="1100" dirty="0"/>
              <a:t>특수 문자와 </a:t>
            </a:r>
            <a:r>
              <a:rPr lang="en-US" altLang="ko-KR" sz="1100" dirty="0"/>
              <a:t>2</a:t>
            </a:r>
            <a:r>
              <a:rPr lang="ko-KR" altLang="en-US" sz="1100" dirty="0"/>
              <a:t>글자로 된 온도 값 출력</a:t>
            </a:r>
          </a:p>
          <a:p>
            <a:r>
              <a:rPr lang="ko-KR" altLang="en-US" sz="1100" dirty="0"/>
              <a:t>  </a:t>
            </a:r>
            <a:r>
              <a:rPr lang="en-US" altLang="ko-KR" sz="1100" dirty="0" err="1"/>
              <a:t>lcd.print</a:t>
            </a:r>
            <a:r>
              <a:rPr lang="en-US" altLang="ko-KR" sz="1100" dirty="0"/>
              <a:t>("  "); 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lcd.write</a:t>
            </a:r>
            <a:r>
              <a:rPr lang="en-US" altLang="ko-KR" sz="1100" dirty="0"/>
              <a:t>(4);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lcd.print</a:t>
            </a:r>
            <a:r>
              <a:rPr lang="en-US" altLang="ko-KR" sz="1100" dirty="0"/>
              <a:t>("  ");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sprintf</a:t>
            </a:r>
            <a:r>
              <a:rPr lang="en-US" altLang="ko-KR" sz="1100" dirty="0"/>
              <a:t>(str3,"%02d",h);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lcd.print</a:t>
            </a:r>
            <a:r>
              <a:rPr lang="en-US" altLang="ko-KR" sz="1100" dirty="0"/>
              <a:t>(str3);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lcd.write</a:t>
            </a:r>
            <a:r>
              <a:rPr lang="en-US" altLang="ko-KR" sz="1100" dirty="0"/>
              <a:t>(5);     //</a:t>
            </a:r>
            <a:r>
              <a:rPr lang="ko-KR" altLang="en-US" sz="1100" dirty="0"/>
              <a:t>특수 문자와 </a:t>
            </a:r>
            <a:r>
              <a:rPr lang="en-US" altLang="ko-KR" sz="1100" dirty="0"/>
              <a:t>2</a:t>
            </a:r>
            <a:r>
              <a:rPr lang="ko-KR" altLang="en-US" sz="1100" dirty="0"/>
              <a:t>글자로 된 습도 값 출력</a:t>
            </a:r>
          </a:p>
          <a:p>
            <a:endParaRPr lang="ko-KR" altLang="en-US" sz="1100" dirty="0"/>
          </a:p>
          <a:p>
            <a:r>
              <a:rPr lang="ko-KR" altLang="en-US" sz="1100" dirty="0"/>
              <a:t>   </a:t>
            </a:r>
            <a:r>
              <a:rPr lang="en-US" altLang="ko-KR" sz="1100" dirty="0"/>
              <a:t>delay(1000);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6B28EC-4FCD-46A1-B654-D925DAFEBAE1}"/>
              </a:ext>
            </a:extLst>
          </p:cNvPr>
          <p:cNvSpPr txBox="1"/>
          <p:nvPr/>
        </p:nvSpPr>
        <p:spPr>
          <a:xfrm>
            <a:off x="3403475" y="1092759"/>
            <a:ext cx="3587077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void loop()</a:t>
            </a:r>
          </a:p>
          <a:p>
            <a:r>
              <a:rPr lang="en-US" altLang="ko-KR" sz="1050" dirty="0"/>
              <a:t>{</a:t>
            </a:r>
          </a:p>
          <a:p>
            <a:r>
              <a:rPr lang="en-US" altLang="ko-KR" sz="1050" dirty="0"/>
              <a:t>//</a:t>
            </a:r>
            <a:r>
              <a:rPr lang="ko-KR" altLang="en-US" sz="1050" dirty="0" err="1"/>
              <a:t>온습도값을</a:t>
            </a:r>
            <a:r>
              <a:rPr lang="ko-KR" altLang="en-US" sz="1050" dirty="0"/>
              <a:t> 저장 할 변수 선언</a:t>
            </a:r>
          </a:p>
          <a:p>
            <a:r>
              <a:rPr lang="en-US" altLang="ko-KR" sz="1050" dirty="0"/>
              <a:t>int t = </a:t>
            </a:r>
            <a:r>
              <a:rPr lang="en-US" altLang="ko-KR" sz="1050" dirty="0" err="1"/>
              <a:t>dht.readTemperature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/>
              <a:t>int h = </a:t>
            </a:r>
            <a:r>
              <a:rPr lang="en-US" altLang="ko-KR" sz="1050" dirty="0" err="1"/>
              <a:t>dht.readHumidity</a:t>
            </a:r>
            <a:r>
              <a:rPr lang="en-US" altLang="ko-KR" sz="1050" dirty="0"/>
              <a:t>();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(t);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(h);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err="1"/>
              <a:t>BTSerial.print</a:t>
            </a:r>
            <a:r>
              <a:rPr lang="en-US" altLang="ko-KR" sz="1050" dirty="0"/>
              <a:t>("</a:t>
            </a:r>
            <a:r>
              <a:rPr lang="ko-KR" altLang="en-US" sz="1050" dirty="0"/>
              <a:t>온도 </a:t>
            </a:r>
            <a:r>
              <a:rPr lang="en-US" altLang="ko-KR" sz="1050" dirty="0"/>
              <a:t>: ");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err="1"/>
              <a:t>BTSerial.print</a:t>
            </a:r>
            <a:r>
              <a:rPr lang="en-US" altLang="ko-KR" sz="1050" dirty="0"/>
              <a:t>(t);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err="1"/>
              <a:t>BTSerial.println</a:t>
            </a:r>
            <a:r>
              <a:rPr lang="en-US" altLang="ko-KR" sz="1050" dirty="0"/>
              <a:t>("C");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err="1"/>
              <a:t>BTSerial.print</a:t>
            </a:r>
            <a:r>
              <a:rPr lang="en-US" altLang="ko-KR" sz="1050" dirty="0"/>
              <a:t>("</a:t>
            </a:r>
            <a:r>
              <a:rPr lang="ko-KR" altLang="en-US" sz="1050" dirty="0"/>
              <a:t>습도 </a:t>
            </a:r>
            <a:r>
              <a:rPr lang="en-US" altLang="ko-KR" sz="1050" dirty="0"/>
              <a:t>: ");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err="1"/>
              <a:t>BTSerial.println</a:t>
            </a:r>
            <a:r>
              <a:rPr lang="en-US" altLang="ko-KR" sz="1050" dirty="0"/>
              <a:t>(h);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err="1"/>
              <a:t>BTSerial.print</a:t>
            </a:r>
            <a:r>
              <a:rPr lang="en-US" altLang="ko-KR" sz="1050" dirty="0"/>
              <a:t>("</a:t>
            </a:r>
            <a:r>
              <a:rPr lang="ko-KR" altLang="en-US" sz="1050" dirty="0"/>
              <a:t>미세먼지 </a:t>
            </a:r>
            <a:r>
              <a:rPr lang="en-US" altLang="ko-KR" sz="1050" dirty="0"/>
              <a:t>: ");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err="1"/>
              <a:t>BTSerial.print</a:t>
            </a:r>
            <a:r>
              <a:rPr lang="en-US" altLang="ko-KR" sz="1050" dirty="0"/>
              <a:t>(Dust);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err="1"/>
              <a:t>BTSerial.print</a:t>
            </a:r>
            <a:r>
              <a:rPr lang="en-US" altLang="ko-KR" sz="1050" dirty="0"/>
              <a:t>("</a:t>
            </a:r>
            <a:r>
              <a:rPr lang="el-GR" altLang="ko-KR" sz="1050" dirty="0"/>
              <a:t>μ</a:t>
            </a:r>
            <a:r>
              <a:rPr lang="en-US" altLang="ko-KR" sz="1050" dirty="0"/>
              <a:t>g/m^3");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//</a:t>
            </a:r>
            <a:r>
              <a:rPr lang="ko-KR" altLang="en-US" sz="1050" dirty="0"/>
              <a:t>적외선 발광 다이오드</a:t>
            </a:r>
            <a:r>
              <a:rPr lang="en-US" altLang="ko-KR" sz="1050" dirty="0"/>
              <a:t>(IRED)</a:t>
            </a:r>
            <a:r>
              <a:rPr lang="ko-KR" altLang="en-US" sz="1050" dirty="0"/>
              <a:t>와 포토다이오드가 대각선으로 배치되어 공기 중 먼지의 반사광을 감지 </a:t>
            </a:r>
          </a:p>
          <a:p>
            <a:r>
              <a:rPr lang="en-US" altLang="ko-KR" sz="1050" dirty="0"/>
              <a:t>//</a:t>
            </a:r>
            <a:r>
              <a:rPr lang="ko-KR" altLang="en-US" sz="1050" dirty="0"/>
              <a:t>미세먼지 센서의 </a:t>
            </a:r>
            <a:r>
              <a:rPr lang="ko-KR" altLang="en-US" sz="1050" dirty="0" err="1"/>
              <a:t>데이터값</a:t>
            </a:r>
            <a:r>
              <a:rPr lang="ko-KR" altLang="en-US" sz="1050" dirty="0"/>
              <a:t> 계산을 통한 </a:t>
            </a:r>
            <a:r>
              <a:rPr lang="ko-KR" altLang="en-US" sz="1050" dirty="0" err="1"/>
              <a:t>미세먼지값</a:t>
            </a:r>
            <a:r>
              <a:rPr lang="ko-KR" altLang="en-US" sz="1050" dirty="0"/>
              <a:t> 측정</a:t>
            </a:r>
          </a:p>
          <a:p>
            <a:r>
              <a:rPr lang="ko-KR" altLang="en-US" sz="1050" dirty="0"/>
              <a:t> 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(V_LED,LOW);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delayMicroseconds</a:t>
            </a:r>
            <a:r>
              <a:rPr lang="en-US" altLang="ko-KR" sz="1050" dirty="0"/>
              <a:t>(280);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Vo_value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analogRead</a:t>
            </a:r>
            <a:r>
              <a:rPr lang="en-US" altLang="ko-KR" sz="1050" dirty="0"/>
              <a:t>(Vo);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delayMicroseconds</a:t>
            </a:r>
            <a:r>
              <a:rPr lang="en-US" altLang="ko-KR" sz="1050" dirty="0"/>
              <a:t>(40);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(V_LED,HIGH);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delayMicroseconds</a:t>
            </a:r>
            <a:r>
              <a:rPr lang="en-US" altLang="ko-KR" sz="1050" dirty="0"/>
              <a:t>(9680);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/*</a:t>
            </a:r>
          </a:p>
          <a:p>
            <a:r>
              <a:rPr lang="ko-KR" altLang="en-US" sz="1050" dirty="0"/>
              <a:t>전압</a:t>
            </a:r>
            <a:r>
              <a:rPr lang="en-US" altLang="ko-KR" sz="1050" dirty="0"/>
              <a:t>[V] = (</a:t>
            </a:r>
            <a:r>
              <a:rPr lang="ko-KR" altLang="en-US" sz="1050" dirty="0"/>
              <a:t>아날로그 핀 값</a:t>
            </a:r>
            <a:r>
              <a:rPr lang="en-US" altLang="ko-KR" sz="1050" dirty="0"/>
              <a:t>) * 5.0 / 1024</a:t>
            </a:r>
          </a:p>
          <a:p>
            <a:r>
              <a:rPr lang="ko-KR" altLang="en-US" sz="1050" dirty="0"/>
              <a:t>미세먼지 센서의 출력전압</a:t>
            </a:r>
            <a:r>
              <a:rPr lang="en-US" altLang="ko-KR" sz="1050" dirty="0"/>
              <a:t>(Vo)</a:t>
            </a:r>
            <a:r>
              <a:rPr lang="ko-KR" altLang="en-US" sz="1050" dirty="0"/>
              <a:t>는 먼지가 없을 때의 출력전압</a:t>
            </a:r>
            <a:r>
              <a:rPr lang="en-US" altLang="ko-KR" sz="1050" dirty="0"/>
              <a:t>(</a:t>
            </a:r>
            <a:r>
              <a:rPr lang="en-US" altLang="ko-KR" sz="1050" dirty="0" err="1"/>
              <a:t>Voc</a:t>
            </a:r>
            <a:r>
              <a:rPr lang="en-US" altLang="ko-KR" sz="1050" dirty="0"/>
              <a:t>)</a:t>
            </a:r>
            <a:r>
              <a:rPr lang="ko-KR" altLang="en-US" sz="1050" dirty="0"/>
              <a:t>과 미세먼지 농도에 비례하여 출력 </a:t>
            </a:r>
          </a:p>
          <a:p>
            <a:r>
              <a:rPr lang="ko-KR" altLang="en-US" sz="1050" dirty="0"/>
              <a:t> *</a:t>
            </a:r>
            <a:r>
              <a:rPr lang="en-US" altLang="ko-KR" sz="1050" dirty="0"/>
              <a:t>/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1935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Method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23F3ABB-22FD-4EBF-993B-0289DC466096}"/>
              </a:ext>
            </a:extLst>
          </p:cNvPr>
          <p:cNvSpPr txBox="1"/>
          <p:nvPr/>
        </p:nvSpPr>
        <p:spPr>
          <a:xfrm>
            <a:off x="3451694" y="423191"/>
            <a:ext cx="837551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코딩</a:t>
            </a:r>
            <a:endParaRPr lang="en-US" altLang="ko-KR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AA1D69-43BA-4C74-980F-AD36A8E78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074" y="8662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96A3CE-8887-4E5F-9AF4-A54BC1D1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01B455-4E1C-466C-8C84-51618BAA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030" y="489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DA56AC7-4137-4A59-BF2B-2BC402CD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585" y="3249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BC244A6-F944-46EA-B74D-6FDE5A3D1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727" y="3153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D4D2F-711D-43F1-9954-79198069CE70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실험방법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0446B-2FD2-4716-95EE-749323CC8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308" y="556072"/>
            <a:ext cx="9454887" cy="34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9A7220-571E-4E01-B8AE-957FFC2D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517" y="655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53B7E7AF-DF56-4BA2-B014-3617EFB45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12" y="21359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E1D13E6-F3CD-4D93-9EAA-8C9A4489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110" y="5457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2E733DE-C057-4632-8508-8E06E71B2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133" y="6850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B93EFB-8A6C-4C9B-92DD-AC68389B67BC}"/>
              </a:ext>
            </a:extLst>
          </p:cNvPr>
          <p:cNvSpPr txBox="1"/>
          <p:nvPr/>
        </p:nvSpPr>
        <p:spPr>
          <a:xfrm>
            <a:off x="7354918" y="754195"/>
            <a:ext cx="433093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if(t &gt;25 and h &lt;= 75 and Dust &gt; 50){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(FAN,HIGH);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(R_LED,HIGH);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(Y_LED,LOW);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(G_LED,HIGH);}</a:t>
            </a:r>
          </a:p>
          <a:p>
            <a:r>
              <a:rPr lang="en-US" altLang="ko-KR" sz="1100" dirty="0"/>
              <a:t>if(t &gt;25 and h &gt; 75 and Dust &lt;= 50){</a:t>
            </a:r>
          </a:p>
          <a:p>
            <a:r>
              <a:rPr lang="en-US" altLang="ko-KR" sz="1100" dirty="0"/>
              <a:t>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(FAN,HIGH);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(R_LED,HIGH);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(Y_LED,HIGH);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(G_LED,LOW);}</a:t>
            </a:r>
          </a:p>
          <a:p>
            <a:r>
              <a:rPr lang="en-US" altLang="ko-KR" sz="1100" dirty="0"/>
              <a:t>if(t &lt;=25 and h &lt;= 75 and Dust &gt; 50){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(FAN,HIGH);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(R_LED,LOW);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(Y_LED,LOW);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(G_LED,HIGH);}</a:t>
            </a:r>
          </a:p>
          <a:p>
            <a:r>
              <a:rPr lang="en-US" altLang="ko-KR" sz="1100" dirty="0"/>
              <a:t>if(t &lt;=25 and h &gt; 75 and Dust &lt;= 50){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(FAN,HIGH);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(R_LED,LOW);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(Y_LED,HIGH);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(G_LED,LOW);}</a:t>
            </a:r>
          </a:p>
          <a:p>
            <a:r>
              <a:rPr lang="en-US" altLang="ko-KR" sz="1100" dirty="0"/>
              <a:t>if(t &gt;25 and h &lt;= 75 and Dust &lt;= 50){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(FAN,HIGH);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(R_LED,HIGH);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(Y_LED,LOW);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(G_LED,LOW);}</a:t>
            </a:r>
          </a:p>
          <a:p>
            <a:r>
              <a:rPr lang="en-US" altLang="ko-KR" sz="1100" dirty="0"/>
              <a:t>if(t &lt;=25 and h &lt;= 75 and Dust &lt;= 50){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(FAN,LOW);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(R_LED,LOW);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(Y_LED,LOW);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(G_LED,LOW);}</a:t>
            </a:r>
          </a:p>
          <a:p>
            <a:r>
              <a:rPr lang="en-US" altLang="ko-KR" sz="1100" dirty="0"/>
              <a:t>}</a:t>
            </a:r>
            <a:endParaRPr lang="ko-KR" altLang="en-US" sz="1100" dirty="0"/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6B28EC-4FCD-46A1-B654-D925DAFEBAE1}"/>
              </a:ext>
            </a:extLst>
          </p:cNvPr>
          <p:cNvSpPr txBox="1"/>
          <p:nvPr/>
        </p:nvSpPr>
        <p:spPr>
          <a:xfrm>
            <a:off x="3546114" y="1128297"/>
            <a:ext cx="358707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if(</a:t>
            </a:r>
            <a:r>
              <a:rPr lang="en-US" altLang="ko-KR" sz="1100" dirty="0" err="1"/>
              <a:t>Serial.available</a:t>
            </a:r>
            <a:r>
              <a:rPr lang="en-US" altLang="ko-KR" sz="1100" dirty="0"/>
              <a:t>()){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BTSerial.write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Serial.read</a:t>
            </a:r>
            <a:r>
              <a:rPr lang="en-US" altLang="ko-KR" sz="1100" dirty="0"/>
              <a:t>());</a:t>
            </a:r>
          </a:p>
          <a:p>
            <a:r>
              <a:rPr lang="en-US" altLang="ko-KR" sz="1100" dirty="0"/>
              <a:t>  }</a:t>
            </a:r>
          </a:p>
          <a:p>
            <a:r>
              <a:rPr lang="en-US" altLang="ko-KR" sz="1100" dirty="0"/>
              <a:t>  if(</a:t>
            </a:r>
            <a:r>
              <a:rPr lang="en-US" altLang="ko-KR" sz="1100" dirty="0" err="1"/>
              <a:t>BTSerial.available</a:t>
            </a:r>
            <a:r>
              <a:rPr lang="en-US" altLang="ko-KR" sz="1100" dirty="0"/>
              <a:t>()){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Serial.write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BTSerial.read</a:t>
            </a:r>
            <a:r>
              <a:rPr lang="en-US" altLang="ko-KR" sz="1100" dirty="0"/>
              <a:t>());</a:t>
            </a:r>
          </a:p>
          <a:p>
            <a:r>
              <a:rPr lang="en-US" altLang="ko-KR" sz="1100" dirty="0"/>
              <a:t>  }</a:t>
            </a:r>
          </a:p>
          <a:p>
            <a:endParaRPr lang="en-US" altLang="ko-KR" sz="1100" dirty="0"/>
          </a:p>
          <a:p>
            <a:r>
              <a:rPr lang="en-US" altLang="ko-KR" sz="1100" dirty="0"/>
              <a:t>if(t&gt;25 and h&gt;75 and Dust &gt; 50)</a:t>
            </a:r>
          </a:p>
          <a:p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(FAN,HIGH);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(R_LED,HIGH);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(Y_LED,HIGH);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(G_LED,HIGH); }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if(t &lt;= 25 and h &gt; 75 and Dust &gt;50){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(FAN,HIGH);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(R_LED,LOW);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(Y_LED,HIGH);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digitalWrite</a:t>
            </a:r>
            <a:r>
              <a:rPr lang="en-US" altLang="ko-KR" sz="1100" dirty="0"/>
              <a:t>(G_LED,HIGH); }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498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Method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23F3ABB-22FD-4EBF-993B-0289DC466096}"/>
              </a:ext>
            </a:extLst>
          </p:cNvPr>
          <p:cNvSpPr txBox="1"/>
          <p:nvPr/>
        </p:nvSpPr>
        <p:spPr>
          <a:xfrm>
            <a:off x="3451694" y="423191"/>
            <a:ext cx="8375514" cy="4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APP Inventor</a:t>
            </a:r>
            <a:endParaRPr lang="en-US" altLang="ko-KR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AA1D69-43BA-4C74-980F-AD36A8E78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074" y="8662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96A3CE-8887-4E5F-9AF4-A54BC1D1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01B455-4E1C-466C-8C84-51618BAA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030" y="489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DA56AC7-4137-4A59-BF2B-2BC402CD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585" y="3249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BC244A6-F944-46EA-B74D-6FDE5A3D1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727" y="3153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D4D2F-711D-43F1-9954-79198069CE70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실험방법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0446B-2FD2-4716-95EE-749323CC8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308" y="556072"/>
            <a:ext cx="9454887" cy="34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9A7220-571E-4E01-B8AE-957FFC2D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517" y="655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53B7E7AF-DF56-4BA2-B014-3617EFB45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12" y="21359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E1D13E6-F3CD-4D93-9EAA-8C9A4489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110" y="5457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2E733DE-C057-4632-8508-8E06E71B2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133" y="6850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EBF0056-3647-4C8A-A213-585C4A7A5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452"/>
          <a:stretch/>
        </p:blipFill>
        <p:spPr>
          <a:xfrm>
            <a:off x="3883575" y="1323436"/>
            <a:ext cx="7570729" cy="45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88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Results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4">
            <a:extLst>
              <a:ext uri="{FF2B5EF4-FFF2-40B4-BE49-F238E27FC236}">
                <a16:creationId xmlns:a16="http://schemas.microsoft.com/office/drawing/2014/main" id="{A6AA1D69-43BA-4C74-980F-AD36A8E78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074" y="8662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96A3CE-8887-4E5F-9AF4-A54BC1D1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01B455-4E1C-466C-8C84-51618BAA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030" y="489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DA56AC7-4137-4A59-BF2B-2BC402CD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585" y="3249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BC244A6-F944-46EA-B74D-6FDE5A3D1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727" y="3153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D4D2F-711D-43F1-9954-79198069CE70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실험결과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0446B-2FD2-4716-95EE-749323CC8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308" y="556072"/>
            <a:ext cx="9454887" cy="34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9A7220-571E-4E01-B8AE-957FFC2D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517" y="655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E1D13E6-F3CD-4D93-9EAA-8C9A4489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110" y="5457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2E733DE-C057-4632-8508-8E06E71B2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133" y="6850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689705EA-7AB8-44C7-A616-303111864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B9CAEA8B-F8AF-4719-8264-4ED635121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38" name="_x239390936">
            <a:extLst>
              <a:ext uri="{FF2B5EF4-FFF2-40B4-BE49-F238E27FC236}">
                <a16:creationId xmlns:a16="http://schemas.microsoft.com/office/drawing/2014/main" id="{2F173CBA-A662-4ACB-AB61-F654FDB0D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4"/>
          <a:stretch>
            <a:fillRect/>
          </a:stretch>
        </p:blipFill>
        <p:spPr bwMode="auto">
          <a:xfrm>
            <a:off x="8044128" y="406774"/>
            <a:ext cx="2785722" cy="264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_x239393336">
            <a:extLst>
              <a:ext uri="{FF2B5EF4-FFF2-40B4-BE49-F238E27FC236}">
                <a16:creationId xmlns:a16="http://schemas.microsoft.com/office/drawing/2014/main" id="{5449431F-7E2B-4D1D-928B-7F3AB828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619" y="3563609"/>
            <a:ext cx="2785722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25">
            <a:extLst>
              <a:ext uri="{FF2B5EF4-FFF2-40B4-BE49-F238E27FC236}">
                <a16:creationId xmlns:a16="http://schemas.microsoft.com/office/drawing/2014/main" id="{15432AD0-7B34-42C8-8185-66EC1A31B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602" y="33458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44" name="_x239391096">
            <a:extLst>
              <a:ext uri="{FF2B5EF4-FFF2-40B4-BE49-F238E27FC236}">
                <a16:creationId xmlns:a16="http://schemas.microsoft.com/office/drawing/2014/main" id="{78937AC6-7745-4B2B-8908-AB663983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02" y="3579526"/>
            <a:ext cx="2816430" cy="278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_x239388936">
            <a:extLst>
              <a:ext uri="{FF2B5EF4-FFF2-40B4-BE49-F238E27FC236}">
                <a16:creationId xmlns:a16="http://schemas.microsoft.com/office/drawing/2014/main" id="{32E2598C-10F7-4241-ABFA-25CF29B9D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315" y="293088"/>
            <a:ext cx="2785722" cy="274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42DA02B-F9DC-4FB7-998B-0FDABC65236E}"/>
              </a:ext>
            </a:extLst>
          </p:cNvPr>
          <p:cNvSpPr txBox="1"/>
          <p:nvPr/>
        </p:nvSpPr>
        <p:spPr>
          <a:xfrm>
            <a:off x="4034991" y="3060309"/>
            <a:ext cx="3167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코딩 업로드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20E9A7-FF1C-4A82-A46A-3826F97B6B7F}"/>
              </a:ext>
            </a:extLst>
          </p:cNvPr>
          <p:cNvSpPr txBox="1"/>
          <p:nvPr/>
        </p:nvSpPr>
        <p:spPr>
          <a:xfrm>
            <a:off x="7893018" y="3069037"/>
            <a:ext cx="3167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가상 공장 설계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3D27D5-E623-4FF6-9867-744AB39736B8}"/>
              </a:ext>
            </a:extLst>
          </p:cNvPr>
          <p:cNvSpPr txBox="1"/>
          <p:nvPr/>
        </p:nvSpPr>
        <p:spPr>
          <a:xfrm>
            <a:off x="4080248" y="6407688"/>
            <a:ext cx="3167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회로 구현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F90FC4-BE3A-4942-A684-479DCCBB9044}"/>
              </a:ext>
            </a:extLst>
          </p:cNvPr>
          <p:cNvSpPr txBox="1"/>
          <p:nvPr/>
        </p:nvSpPr>
        <p:spPr>
          <a:xfrm>
            <a:off x="7893017" y="6395709"/>
            <a:ext cx="3167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실행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화살표: 왼쪽 36">
            <a:extLst>
              <a:ext uri="{FF2B5EF4-FFF2-40B4-BE49-F238E27FC236}">
                <a16:creationId xmlns:a16="http://schemas.microsoft.com/office/drawing/2014/main" id="{660ED23B-7F73-4FB3-AFBF-432ABD09A260}"/>
              </a:ext>
            </a:extLst>
          </p:cNvPr>
          <p:cNvSpPr/>
          <p:nvPr/>
        </p:nvSpPr>
        <p:spPr>
          <a:xfrm rot="19587047">
            <a:off x="6933802" y="3129335"/>
            <a:ext cx="1211039" cy="45389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3369CDDE-93C5-488A-BDE6-BD51833FE177}"/>
              </a:ext>
            </a:extLst>
          </p:cNvPr>
          <p:cNvSpPr/>
          <p:nvPr/>
        </p:nvSpPr>
        <p:spPr>
          <a:xfrm>
            <a:off x="7112944" y="1642690"/>
            <a:ext cx="875276" cy="384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94CFDD26-41EC-4291-BB69-855AF5D2894B}"/>
              </a:ext>
            </a:extLst>
          </p:cNvPr>
          <p:cNvSpPr/>
          <p:nvPr/>
        </p:nvSpPr>
        <p:spPr>
          <a:xfrm>
            <a:off x="7112944" y="4830403"/>
            <a:ext cx="875276" cy="384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269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Results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4">
            <a:extLst>
              <a:ext uri="{FF2B5EF4-FFF2-40B4-BE49-F238E27FC236}">
                <a16:creationId xmlns:a16="http://schemas.microsoft.com/office/drawing/2014/main" id="{A6AA1D69-43BA-4C74-980F-AD36A8E78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074" y="8662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96A3CE-8887-4E5F-9AF4-A54BC1D1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01B455-4E1C-466C-8C84-51618BAA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030" y="489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DA56AC7-4137-4A59-BF2B-2BC402CD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585" y="32494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BC244A6-F944-46EA-B74D-6FDE5A3D1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727" y="31530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D4D2F-711D-43F1-9954-79198069CE70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실험결과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0446B-2FD2-4716-95EE-749323CC8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308" y="556072"/>
            <a:ext cx="9454887" cy="34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9A7220-571E-4E01-B8AE-957FFC2D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517" y="655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E1D13E6-F3CD-4D93-9EAA-8C9A4489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110" y="5457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2E733DE-C057-4632-8508-8E06E71B2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133" y="6850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689705EA-7AB8-44C7-A616-303111864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B9CAEA8B-F8AF-4719-8264-4ED635121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15432AD0-7B34-42C8-8185-66EC1A31B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602" y="33458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F8B2A-DCF1-4A50-8021-1A5A3E227956}"/>
              </a:ext>
            </a:extLst>
          </p:cNvPr>
          <p:cNvSpPr txBox="1"/>
          <p:nvPr/>
        </p:nvSpPr>
        <p:spPr>
          <a:xfrm>
            <a:off x="3797102" y="1785486"/>
            <a:ext cx="79487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본 </a:t>
            </a:r>
            <a:r>
              <a:rPr lang="en-US" altLang="ko-KR" dirty="0"/>
              <a:t>Embedded</a:t>
            </a:r>
            <a:r>
              <a:rPr lang="ko-KR" altLang="en-US" dirty="0"/>
              <a:t> 프로젝트는 제조업 현장의 근무 환경 개선을 위해 진행 되었다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해당 프로젝트를 추가 연구 개발을 하여 현장 실무에 투입 할 수 있다면</a:t>
            </a:r>
            <a:r>
              <a:rPr lang="en-US" altLang="ko-KR" dirty="0"/>
              <a:t>,</a:t>
            </a:r>
            <a:r>
              <a:rPr lang="ko-KR" altLang="en-US" dirty="0"/>
              <a:t> 제조업 현장의 노동 환경과 생산환경을 동시에 개선 시킬 수 있다</a:t>
            </a:r>
            <a:r>
              <a:rPr lang="en-US" altLang="ko-KR" dirty="0"/>
              <a:t>, </a:t>
            </a:r>
            <a:r>
              <a:rPr lang="ko-KR" altLang="en-US" dirty="0"/>
              <a:t>또한</a:t>
            </a:r>
            <a:r>
              <a:rPr lang="en-US" altLang="ko-KR" dirty="0"/>
              <a:t> </a:t>
            </a:r>
            <a:r>
              <a:rPr lang="ko-KR" altLang="en-US" dirty="0"/>
              <a:t>인간공학적 관점에 입각한다면 이는 곧 생산성의 향상을 가져온다고 볼 수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본 임베디드 제품을 상용화 시킬 수 있다면 노동자의 업무 효율과 기업의 생산성 증대를 기대할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보완점으로</a:t>
            </a:r>
            <a:r>
              <a:rPr lang="en-US" altLang="ko-KR" dirty="0"/>
              <a:t> </a:t>
            </a:r>
            <a:r>
              <a:rPr lang="ko-KR" altLang="en-US" dirty="0"/>
              <a:t>해당 제품은 블루투스를 이용함으로 공장 외부에서는 관리자가 해당 시스템 관리 및 통제에 제약이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443B4F-0646-4BBD-971D-B1789BA5CE6C}"/>
              </a:ext>
            </a:extLst>
          </p:cNvPr>
          <p:cNvSpPr txBox="1"/>
          <p:nvPr/>
        </p:nvSpPr>
        <p:spPr>
          <a:xfrm>
            <a:off x="3526971" y="482416"/>
            <a:ext cx="8375514" cy="4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kern="0" spc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</a:t>
            </a:r>
            <a:endParaRPr lang="en-US" altLang="ko-KR" kern="0" spc="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197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3DBF457-6A88-42A0-833C-598820B49DE5}"/>
              </a:ext>
            </a:extLst>
          </p:cNvPr>
          <p:cNvGrpSpPr>
            <a:grpSpLocks/>
          </p:cNvGrpSpPr>
          <p:nvPr/>
        </p:nvGrpSpPr>
        <p:grpSpPr>
          <a:xfrm>
            <a:off x="485013" y="156726"/>
            <a:ext cx="10998992" cy="6701274"/>
            <a:chOff x="485012" y="156725"/>
            <a:chExt cx="10998992" cy="6455682"/>
          </a:xfrm>
        </p:grpSpPr>
        <p:sp>
          <p:nvSpPr>
            <p:cNvPr id="5" name="직사각형 1">
              <a:extLst>
                <a:ext uri="{FF2B5EF4-FFF2-40B4-BE49-F238E27FC236}">
                  <a16:creationId xmlns:a16="http://schemas.microsoft.com/office/drawing/2014/main" id="{D499A927-727B-4D4D-BB10-686E95371614}"/>
                </a:ext>
              </a:extLst>
            </p:cNvPr>
            <p:cNvSpPr/>
            <p:nvPr/>
          </p:nvSpPr>
          <p:spPr>
            <a:xfrm>
              <a:off x="485012" y="156725"/>
              <a:ext cx="10787406" cy="6455682"/>
            </a:xfrm>
            <a:prstGeom prst="rect">
              <a:avLst/>
            </a:prstGeom>
            <a:solidFill>
              <a:srgbClr val="FFFFFF">
                <a:alpha val="77650"/>
              </a:srgbClr>
            </a:solidFill>
            <a:ln w="1270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CC</a:t>
              </a:r>
            </a:p>
          </p:txBody>
        </p:sp>
        <p:sp>
          <p:nvSpPr>
            <p:cNvPr id="6" name="직사각형 2">
              <a:extLst>
                <a:ext uri="{FF2B5EF4-FFF2-40B4-BE49-F238E27FC236}">
                  <a16:creationId xmlns:a16="http://schemas.microsoft.com/office/drawing/2014/main" id="{64DCC3D6-FBDE-4951-8848-539C68D42983}"/>
                </a:ext>
              </a:extLst>
            </p:cNvPr>
            <p:cNvSpPr/>
            <p:nvPr/>
          </p:nvSpPr>
          <p:spPr>
            <a:xfrm>
              <a:off x="1255469" y="514284"/>
              <a:ext cx="10016949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3200" b="1" kern="0" spc="0" dirty="0">
                  <a:effectLst/>
                  <a:latin typeface="+mj-ea"/>
                </a:rPr>
                <a:t>A ARDUINO-BASED MONITORING SYSTEM FOR A VIRTUAL SPACE</a:t>
              </a:r>
              <a:endParaRPr kumimoji="0" lang="ko-KR" altLang="en-US" sz="3200" b="1" i="0" u="none" strike="noStrike" kern="1200" cap="none" spc="-300" normalizeH="0" baseline="0" dirty="0">
                <a:ln w="9525">
                  <a:solidFill>
                    <a:srgbClr val="31538F"/>
                  </a:solidFill>
                </a:ln>
                <a:solidFill>
                  <a:srgbClr val="3D4DA8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7" name="직사각형 3">
              <a:extLst>
                <a:ext uri="{FF2B5EF4-FFF2-40B4-BE49-F238E27FC236}">
                  <a16:creationId xmlns:a16="http://schemas.microsoft.com/office/drawing/2014/main" id="{164678BB-FF5E-44C1-AA33-D5EC14BD95BC}"/>
                </a:ext>
              </a:extLst>
            </p:cNvPr>
            <p:cNvSpPr/>
            <p:nvPr/>
          </p:nvSpPr>
          <p:spPr>
            <a:xfrm>
              <a:off x="6319674" y="1680974"/>
              <a:ext cx="434062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400" b="1" i="0" u="none" strike="noStrike" kern="1200" cap="none" spc="-300" normalizeH="0" baseline="0" dirty="0" err="1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아두이노를</a:t>
              </a:r>
              <a:r>
                <a:rPr kumimoji="0" lang="ko-KR" altLang="en-US" sz="24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 </a:t>
              </a:r>
              <a:r>
                <a:rPr lang="ko-KR" altLang="en-US" sz="2400" b="1" spc="-300" dirty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이용한 공장 환경 모니터링 시스템 개발</a:t>
              </a:r>
              <a:endParaRPr kumimoji="0" lang="ko-KR" altLang="en-US" sz="2400" b="1" i="0" u="none" strike="noStrike" kern="1200" cap="none" spc="-300" normalizeH="0" baseline="0" dirty="0">
                <a:ln w="9525">
                  <a:solidFill>
                    <a:srgbClr val="31538F"/>
                  </a:solidFill>
                </a:ln>
                <a:solidFill>
                  <a:srgbClr val="37A6CD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E0C3C20-7ED3-4EBB-B462-B94A068C40AC}"/>
                </a:ext>
              </a:extLst>
            </p:cNvPr>
            <p:cNvSpPr txBox="1"/>
            <p:nvPr/>
          </p:nvSpPr>
          <p:spPr>
            <a:xfrm>
              <a:off x="1322156" y="2083351"/>
              <a:ext cx="496552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산업공학과 </a:t>
              </a: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1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팀</a:t>
              </a:r>
              <a:endParaRPr kumimoji="0" lang="en-US" altLang="ko-KR" sz="1800" b="0" i="0" u="none" strike="noStrike" kern="1200" cap="none" spc="0" normalizeH="0" baseline="0" dirty="0">
                <a:solidFill>
                  <a:srgbClr val="404040"/>
                </a:solidFill>
                <a:latin typeface="나눔고딕 ExtraBold"/>
                <a:ea typeface="나눔고딕 ExtraBold"/>
              </a:endParaRP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팀장 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: 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김선경</a:t>
              </a:r>
              <a:endParaRPr kumimoji="0" lang="ko-KR" altLang="en-US" sz="1800" b="0" i="0" u="none" strike="noStrike" kern="1200" cap="none" spc="0" normalizeH="0" baseline="0" dirty="0">
                <a:solidFill>
                  <a:srgbClr val="404040"/>
                </a:solidFill>
                <a:latin typeface="나눔고딕 ExtraBold"/>
                <a:ea typeface="나눔고딕 ExtraBold"/>
              </a:endParaRP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팀원 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: </a:t>
              </a:r>
              <a:r>
                <a:rPr kumimoji="0" lang="ko-KR" altLang="en-US" sz="1800" b="0" i="0" u="none" strike="noStrike" kern="1200" cap="none" spc="0" normalizeH="0" baseline="0" dirty="0" err="1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박인애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, </a:t>
              </a:r>
              <a:r>
                <a:rPr lang="ko-KR" altLang="en-US" dirty="0" err="1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유연경</a:t>
              </a: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, 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이서연</a:t>
              </a: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,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김호준</a:t>
              </a:r>
            </a:p>
          </p:txBody>
        </p:sp>
        <p:sp>
          <p:nvSpPr>
            <p:cNvPr id="9" name="직사각형 5">
              <a:extLst>
                <a:ext uri="{FF2B5EF4-FFF2-40B4-BE49-F238E27FC236}">
                  <a16:creationId xmlns:a16="http://schemas.microsoft.com/office/drawing/2014/main" id="{797B66AB-55CB-451F-96A5-D653F1D1E0F6}"/>
                </a:ext>
              </a:extLst>
            </p:cNvPr>
            <p:cNvSpPr/>
            <p:nvPr/>
          </p:nvSpPr>
          <p:spPr>
            <a:xfrm rot="5400000">
              <a:off x="4079794" y="4057898"/>
              <a:ext cx="4032412" cy="68938"/>
            </a:xfrm>
            <a:prstGeom prst="rect">
              <a:avLst/>
            </a:prstGeom>
            <a:solidFill>
              <a:srgbClr val="79C3DD">
                <a:alpha val="100000"/>
              </a:srgbClr>
            </a:solidFill>
            <a:ln w="1270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171"/>
                </a:spcBef>
                <a:spcAft>
                  <a:spcPts val="0"/>
                </a:spcAft>
                <a:buNone/>
                <a:tabLst>
                  <a:tab pos="60871" algn="l"/>
                  <a:tab pos="97394" algn="l"/>
                </a:tabLst>
                <a:defRPr/>
              </a:pPr>
              <a:endParaRPr kumimoji="0" lang="en-US" altLang="ko-KR" sz="1193" b="1" i="0" u="none" strike="noStrike" kern="1200" cap="none" spc="0" normalizeH="0" baseline="0">
                <a:ln w="9525">
                  <a:solidFill>
                    <a:srgbClr val="EB5175"/>
                  </a:solidFill>
                </a:ln>
                <a:solidFill>
                  <a:srgbClr val="000000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0" name="직사각형 6">
              <a:extLst>
                <a:ext uri="{FF2B5EF4-FFF2-40B4-BE49-F238E27FC236}">
                  <a16:creationId xmlns:a16="http://schemas.microsoft.com/office/drawing/2014/main" id="{C864D836-6B40-4DF1-A89B-FD7B0373B3C2}"/>
                </a:ext>
              </a:extLst>
            </p:cNvPr>
            <p:cNvSpPr/>
            <p:nvPr/>
          </p:nvSpPr>
          <p:spPr>
            <a:xfrm>
              <a:off x="1322157" y="3153734"/>
              <a:ext cx="31732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400" b="1" i="0" u="none" strike="noStrike" kern="1200" cap="none" spc="-300" normalizeH="0" baseline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Work Schedule</a:t>
              </a:r>
              <a:r>
                <a:rPr kumimoji="0" lang="ko-KR" altLang="en-US" sz="2400" b="1" i="0" u="none" strike="noStrike" kern="1200" cap="none" spc="-300" normalizeH="0" baseline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 </a:t>
              </a:r>
              <a:endParaRPr kumimoji="0" lang="ko-KR" altLang="en-US" sz="2400" b="1" i="0" u="none" strike="noStrike" kern="1200" cap="none" spc="-300" normalizeH="0" baseline="0">
                <a:solidFill>
                  <a:srgbClr val="37A6CD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6B65A7CD-F168-4E57-8E41-8279A290DD50}"/>
                </a:ext>
              </a:extLst>
            </p:cNvPr>
            <p:cNvSpPr txBox="1"/>
            <p:nvPr/>
          </p:nvSpPr>
          <p:spPr>
            <a:xfrm>
              <a:off x="1271464" y="3573016"/>
              <a:ext cx="4965521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04.03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프로젝트 계획안 발표</a:t>
              </a: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04.28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제품 부품 구입 신청</a:t>
              </a: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05.15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제품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설계</a:t>
              </a: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05.22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발표 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ppt 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작성 및 최종 오류 수정</a:t>
              </a: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06.05 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프로젝트 발표</a:t>
              </a:r>
            </a:p>
          </p:txBody>
        </p:sp>
        <p:sp>
          <p:nvSpPr>
            <p:cNvPr id="12" name="직사각형 8">
              <a:extLst>
                <a:ext uri="{FF2B5EF4-FFF2-40B4-BE49-F238E27FC236}">
                  <a16:creationId xmlns:a16="http://schemas.microsoft.com/office/drawing/2014/main" id="{4ABDA33B-B6B6-48D2-9494-2B1AF2461B77}"/>
                </a:ext>
              </a:extLst>
            </p:cNvPr>
            <p:cNvSpPr/>
            <p:nvPr/>
          </p:nvSpPr>
          <p:spPr>
            <a:xfrm>
              <a:off x="1322157" y="5097374"/>
              <a:ext cx="3173202" cy="4442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400" b="1" i="0" u="none" strike="noStrike" kern="1200" cap="none" spc="-300" normalizeH="0" baseline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Work Dataset</a:t>
              </a:r>
              <a:r>
                <a:rPr kumimoji="0" lang="ko-KR" altLang="en-US" sz="2400" b="1" i="0" u="none" strike="noStrike" kern="1200" cap="none" spc="-300" normalizeH="0" baseline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 </a:t>
              </a:r>
              <a:endParaRPr kumimoji="0" lang="ko-KR" altLang="en-US" sz="2400" b="1" i="0" u="none" strike="noStrike" kern="1200" cap="none" spc="-300" normalizeH="0" baseline="0">
                <a:solidFill>
                  <a:srgbClr val="37A6CD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826CC6B1-7EA7-4579-ABE6-86757A98122B}"/>
                </a:ext>
              </a:extLst>
            </p:cNvPr>
            <p:cNvSpPr txBox="1"/>
            <p:nvPr/>
          </p:nvSpPr>
          <p:spPr>
            <a:xfrm>
              <a:off x="1322156" y="5528532"/>
              <a:ext cx="4965521" cy="6417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4" name="직사각형 11">
              <a:extLst>
                <a:ext uri="{FF2B5EF4-FFF2-40B4-BE49-F238E27FC236}">
                  <a16:creationId xmlns:a16="http://schemas.microsoft.com/office/drawing/2014/main" id="{A245E528-2BBF-430A-A494-B20C1A74C034}"/>
                </a:ext>
              </a:extLst>
            </p:cNvPr>
            <p:cNvSpPr/>
            <p:nvPr/>
          </p:nvSpPr>
          <p:spPr>
            <a:xfrm>
              <a:off x="2880855" y="1451341"/>
              <a:ext cx="613601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프로젝트 기간 </a:t>
              </a:r>
              <a:r>
                <a:rPr kumimoji="0" lang="en-US" altLang="ko-KR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: 2021</a:t>
              </a:r>
              <a:r>
                <a:rPr kumimoji="0" lang="ko-KR" altLang="en-US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 </a:t>
              </a:r>
              <a:r>
                <a:rPr kumimoji="0" lang="en-US" altLang="ko-KR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.04.</a:t>
              </a:r>
              <a:r>
                <a:rPr kumimoji="0" lang="ko-KR" altLang="en-US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 </a:t>
              </a:r>
              <a:r>
                <a:rPr kumimoji="0" lang="en-US" altLang="ko-KR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03~2021.</a:t>
              </a:r>
              <a:r>
                <a:rPr kumimoji="0" lang="ko-KR" altLang="en-US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 </a:t>
              </a:r>
              <a:r>
                <a:rPr lang="en-US" altLang="ko-KR" sz="2000" b="1" spc="-30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06. 05</a:t>
              </a:r>
              <a:endParaRPr kumimoji="0" lang="en-US" altLang="ko-KR" sz="2000" b="1" i="0" u="none" strike="noStrike" kern="1200" cap="none" spc="-300" normalizeH="0" baseline="0" dirty="0">
                <a:ln w="9525">
                  <a:solidFill>
                    <a:srgbClr val="31538F"/>
                  </a:solidFill>
                </a:ln>
                <a:solidFill>
                  <a:srgbClr val="3D4DA8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5" name="직사각형 12">
              <a:extLst>
                <a:ext uri="{FF2B5EF4-FFF2-40B4-BE49-F238E27FC236}">
                  <a16:creationId xmlns:a16="http://schemas.microsoft.com/office/drawing/2014/main" id="{6A0EB7BB-5423-4699-B515-05D81C9BAB48}"/>
                </a:ext>
              </a:extLst>
            </p:cNvPr>
            <p:cNvSpPr/>
            <p:nvPr/>
          </p:nvSpPr>
          <p:spPr>
            <a:xfrm>
              <a:off x="1322157" y="1691053"/>
              <a:ext cx="31732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400" b="1" i="0" u="none" strike="noStrike" kern="1200" cap="none" spc="-300" normalizeH="0" baseline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Work Team &amp; Member</a:t>
              </a:r>
              <a:r>
                <a:rPr kumimoji="0" lang="ko-KR" altLang="en-US" sz="2400" b="1" i="0" u="none" strike="noStrike" kern="1200" cap="none" spc="-300" normalizeH="0" baseline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 </a:t>
              </a:r>
              <a:endParaRPr kumimoji="0" lang="ko-KR" altLang="en-US" sz="2400" b="1" i="0" u="none" strike="noStrike" kern="1200" cap="none" spc="-300" normalizeH="0" baseline="0">
                <a:solidFill>
                  <a:srgbClr val="37A6CD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E6A6DAB4-5B35-4A4E-BBB1-3D5A040902EF}"/>
                </a:ext>
              </a:extLst>
            </p:cNvPr>
            <p:cNvSpPr txBox="1"/>
            <p:nvPr/>
          </p:nvSpPr>
          <p:spPr>
            <a:xfrm>
              <a:off x="6356656" y="2444052"/>
              <a:ext cx="4965522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 dirty="0" err="1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아두이노의</a:t>
              </a:r>
              <a:r>
                <a:rPr kumimoji="0" lang="ko-KR" altLang="en-US" sz="16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온</a:t>
              </a:r>
              <a:r>
                <a:rPr lang="ko-KR" altLang="en-US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도</a:t>
              </a:r>
              <a:r>
                <a:rPr lang="en-US" altLang="ko-KR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, </a:t>
              </a:r>
              <a:r>
                <a:rPr lang="ko-KR" altLang="en-US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습도</a:t>
              </a:r>
              <a:r>
                <a:rPr lang="en-US" altLang="ko-KR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, </a:t>
              </a:r>
              <a:r>
                <a:rPr lang="ko-KR" altLang="en-US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미세먼지 센서를</a:t>
              </a:r>
              <a:r>
                <a:rPr kumimoji="0" lang="ko-KR" altLang="en-US" sz="16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이용하여 각 요소가 </a:t>
              </a:r>
              <a:r>
                <a:rPr lang="ko-KR" altLang="en-US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환경부에서 권고하는 기준치를 초과하면 각 요소 별 고유 색깔의 </a:t>
              </a:r>
              <a:r>
                <a:rPr lang="en-US" altLang="ko-KR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led</a:t>
              </a:r>
              <a:r>
                <a:rPr lang="ko-KR" altLang="en-US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경보와 함께 환기 시스템 작동</a:t>
              </a:r>
              <a:r>
                <a:rPr lang="en-US" altLang="ko-KR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, </a:t>
              </a:r>
              <a:r>
                <a:rPr lang="ko-KR" altLang="en-US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또한 공장 관리자는 스마트폰 앱을 이용해 실시간 온도</a:t>
              </a:r>
              <a:r>
                <a:rPr lang="en-US" altLang="ko-KR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, </a:t>
              </a:r>
              <a:r>
                <a:rPr lang="ko-KR" altLang="en-US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습도</a:t>
              </a:r>
              <a:r>
                <a:rPr lang="en-US" altLang="ko-KR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, </a:t>
              </a:r>
              <a:r>
                <a:rPr lang="ko-KR" altLang="en-US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미세먼지 지수 파악 가능 </a:t>
              </a:r>
              <a:r>
                <a:rPr kumimoji="0" lang="ko-KR" altLang="en-US" sz="16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</a:t>
              </a:r>
              <a:endParaRPr kumimoji="0" lang="en-US" altLang="ko-KR" sz="1600" b="0" i="0" u="none" strike="noStrike" kern="1200" cap="none" spc="0" normalizeH="0" baseline="0" dirty="0">
                <a:solidFill>
                  <a:srgbClr val="404040"/>
                </a:solidFill>
                <a:latin typeface="나눔고딕 ExtraBold"/>
                <a:ea typeface="나눔고딕 ExtraBold"/>
              </a:endParaRPr>
            </a:p>
          </p:txBody>
        </p:sp>
        <p:sp>
          <p:nvSpPr>
            <p:cNvPr id="17" name="직사각형 14">
              <a:extLst>
                <a:ext uri="{FF2B5EF4-FFF2-40B4-BE49-F238E27FC236}">
                  <a16:creationId xmlns:a16="http://schemas.microsoft.com/office/drawing/2014/main" id="{71C54055-C3EC-490D-AE65-34D0709F2358}"/>
                </a:ext>
              </a:extLst>
            </p:cNvPr>
            <p:cNvSpPr/>
            <p:nvPr/>
          </p:nvSpPr>
          <p:spPr>
            <a:xfrm>
              <a:off x="6429060" y="3652924"/>
              <a:ext cx="4340628" cy="4508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4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Skills</a:t>
              </a:r>
              <a:endParaRPr kumimoji="0" lang="ko-KR" altLang="en-US" sz="2400" b="1" i="0" u="none" strike="noStrike" kern="1200" cap="none" spc="-300" normalizeH="0" baseline="0" dirty="0">
                <a:ln w="9525">
                  <a:solidFill>
                    <a:srgbClr val="31538F"/>
                  </a:solidFill>
                </a:ln>
                <a:solidFill>
                  <a:srgbClr val="37A6CD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0B5C8F-E76C-4F5D-B77D-8AF51421AEDB}"/>
                </a:ext>
              </a:extLst>
            </p:cNvPr>
            <p:cNvSpPr txBox="1"/>
            <p:nvPr/>
          </p:nvSpPr>
          <p:spPr>
            <a:xfrm>
              <a:off x="1250307" y="5492116"/>
              <a:ext cx="4645160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700" dirty="0"/>
                <a:t>환경부 수도대기 환경청 적정 미세먼지 농도</a:t>
              </a:r>
              <a:endParaRPr lang="en-US" altLang="ko-KR" sz="1700" dirty="0"/>
            </a:p>
            <a:p>
              <a:pPr>
                <a:defRPr/>
              </a:pPr>
              <a:r>
                <a:rPr lang="en-US" altLang="ko-KR" sz="1700" dirty="0"/>
                <a:t>https://www.me.go.kr/mamo/web/index.do?menuId=586</a:t>
              </a:r>
            </a:p>
          </p:txBody>
        </p:sp>
        <p:graphicFrame>
          <p:nvGraphicFramePr>
            <p:cNvPr id="19" name="차트 18">
              <a:extLst>
                <a:ext uri="{FF2B5EF4-FFF2-40B4-BE49-F238E27FC236}">
                  <a16:creationId xmlns:a16="http://schemas.microsoft.com/office/drawing/2014/main" id="{D460E236-D3C3-401C-BAA3-BBA1F1CE3B4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0944092"/>
                </p:ext>
              </p:extLst>
            </p:nvPr>
          </p:nvGraphicFramePr>
          <p:xfrm>
            <a:off x="6104204" y="3774362"/>
            <a:ext cx="5379800" cy="283804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65717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8B76DB03-AFEC-47B4-9A89-56EE4C920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358" y="0"/>
            <a:ext cx="914564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8B781A-1F9A-4A2B-9DEC-E014F537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49" y="1370294"/>
            <a:ext cx="8340659" cy="513635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Ⅰ. Introduction</a:t>
            </a:r>
            <a:b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br>
              <a:rPr lang="en-US" altLang="ko-KR" sz="9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Ⅱ. Theory</a:t>
            </a:r>
            <a:b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br>
              <a:rPr lang="en-US" altLang="ko-KR" sz="9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Ⅲ. Method</a:t>
            </a:r>
            <a:b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   </a:t>
            </a:r>
            <a:r>
              <a:rPr lang="en-US" altLang="ko-KR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- Idea sketch</a:t>
            </a:r>
            <a:br>
              <a:rPr lang="en-US" altLang="ko-KR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r>
              <a:rPr lang="en-US" altLang="ko-KR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    - Arduino design</a:t>
            </a:r>
            <a:r>
              <a:rPr lang="ko-KR" altLang="en-US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 </a:t>
            </a:r>
            <a:r>
              <a:rPr lang="en-US" altLang="ko-KR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&amp; Coding</a:t>
            </a:r>
            <a:br>
              <a:rPr lang="en-US" altLang="ko-KR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br>
              <a:rPr lang="en-US" altLang="ko-KR" sz="9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Ⅳ. Results</a:t>
            </a:r>
            <a:b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   </a:t>
            </a:r>
            <a:r>
              <a:rPr lang="en-US" altLang="ko-KR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- </a:t>
            </a:r>
            <a:r>
              <a:rPr lang="ko-KR" altLang="en-US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작품 사진</a:t>
            </a:r>
            <a:br>
              <a:rPr lang="en-US" altLang="ko-KR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r>
              <a:rPr lang="en-US" altLang="ko-KR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    - </a:t>
            </a:r>
            <a:r>
              <a:rPr lang="ko-KR" altLang="en-US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제품의 동작 결과 및 분석</a:t>
            </a:r>
            <a:br>
              <a:rPr lang="en-US" altLang="ko-KR" sz="2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br>
              <a:rPr lang="en-US" altLang="ko-KR" sz="9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Ⅴ. Expected effect</a:t>
            </a:r>
            <a:br>
              <a:rPr lang="en-US" altLang="ko-KR" sz="3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</a:br>
            <a:endParaRPr lang="en-US" altLang="ko-KR" sz="3200" dirty="0">
              <a:latin typeface="한컴 바겐세일 B" panose="02020603020101020101" pitchFamily="18" charset="-127"/>
              <a:ea typeface="한컴 바겐세일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C0304-788F-4BBE-A153-09F360208AB7}"/>
              </a:ext>
            </a:extLst>
          </p:cNvPr>
          <p:cNvSpPr txBox="1"/>
          <p:nvPr/>
        </p:nvSpPr>
        <p:spPr>
          <a:xfrm>
            <a:off x="199287" y="521340"/>
            <a:ext cx="2647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Contents</a:t>
            </a:r>
            <a:r>
              <a:rPr lang="ko-KR" altLang="en-US" sz="4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081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7447EE-F071-4677-A9A3-3E3246A0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365125"/>
            <a:ext cx="2824480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Introduction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BCF2E9F-D59D-4472-B708-D05F8662D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9675" y="2646018"/>
            <a:ext cx="8010525" cy="37150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ED735-A6D4-4C26-9047-9D6E1B6C69FE}"/>
              </a:ext>
            </a:extLst>
          </p:cNvPr>
          <p:cNvSpPr txBox="1"/>
          <p:nvPr/>
        </p:nvSpPr>
        <p:spPr>
          <a:xfrm>
            <a:off x="3749675" y="671977"/>
            <a:ext cx="789259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Smart factory ?</a:t>
            </a:r>
          </a:p>
          <a:p>
            <a:endParaRPr lang="en-US" altLang="ko-KR" sz="1200" dirty="0">
              <a:latin typeface="한컴 바겐세일 B" panose="02020603020101020101" pitchFamily="18" charset="-127"/>
              <a:ea typeface="한컴 바겐세일 B" panose="02020603020101020101" pitchFamily="18" charset="-127"/>
            </a:endParaRPr>
          </a:p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설계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개발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제조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유통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물류 등 생산 전체 과정에 정보 통신 기술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(Information and Communication Technologies)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을 적용하여 생산성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품질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고객만족도 등을 향상시킬 수 있는 지능형 공장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98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7447EE-F071-4677-A9A3-3E3246A0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365125"/>
            <a:ext cx="2824480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Introduction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92A2A2F-D0A7-417B-B7EF-1BF437D38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3026" y="4066844"/>
            <a:ext cx="2735261" cy="2162382"/>
          </a:xfr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3DD5E6-BDD2-4983-A4AF-EB6CE65B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026" y="1786831"/>
            <a:ext cx="2735261" cy="22709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30205D-ED7C-4F32-8E27-6DF07EA7C3E7}"/>
              </a:ext>
            </a:extLst>
          </p:cNvPr>
          <p:cNvSpPr txBox="1"/>
          <p:nvPr/>
        </p:nvSpPr>
        <p:spPr>
          <a:xfrm>
            <a:off x="3711817" y="613450"/>
            <a:ext cx="7892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작업현장 환경  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ECCCE24-7E12-49CD-BCAE-50797F124E85}"/>
              </a:ext>
            </a:extLst>
          </p:cNvPr>
          <p:cNvSpPr/>
          <p:nvPr/>
        </p:nvSpPr>
        <p:spPr>
          <a:xfrm>
            <a:off x="6882090" y="3687142"/>
            <a:ext cx="839972" cy="40017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075BC-0010-4BF0-BE2E-A91ED346783F}"/>
              </a:ext>
            </a:extLst>
          </p:cNvPr>
          <p:cNvSpPr txBox="1"/>
          <p:nvPr/>
        </p:nvSpPr>
        <p:spPr>
          <a:xfrm>
            <a:off x="10703872" y="4404096"/>
            <a:ext cx="110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미세먼지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C430110-29CC-4992-A64C-EC4C52DEE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663" y="2748023"/>
            <a:ext cx="3714750" cy="221932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D81CE6B-8268-4AA1-BCEC-EE02720DA3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9662" y="2325045"/>
            <a:ext cx="3921649" cy="333238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E7D6CB0-C0ED-4ABC-9BE0-9B4BDE8E835D}"/>
              </a:ext>
            </a:extLst>
          </p:cNvPr>
          <p:cNvCxnSpPr/>
          <p:nvPr/>
        </p:nvCxnSpPr>
        <p:spPr>
          <a:xfrm>
            <a:off x="3673697" y="1232452"/>
            <a:ext cx="79307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42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7447EE-F071-4677-A9A3-3E3246A0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365125"/>
            <a:ext cx="2824480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Introduction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41E1F0C9-6373-4D92-A74A-5C50A318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432" y="1471648"/>
            <a:ext cx="2817021" cy="31385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B4A62E0-555A-4E96-827A-C1DE33C3D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537" y="2102984"/>
            <a:ext cx="3721401" cy="21108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F367DE5-2C27-4398-867E-D5E658D688B5}"/>
              </a:ext>
            </a:extLst>
          </p:cNvPr>
          <p:cNvSpPr txBox="1"/>
          <p:nvPr/>
        </p:nvSpPr>
        <p:spPr>
          <a:xfrm>
            <a:off x="6926894" y="2182995"/>
            <a:ext cx="1107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0000"/>
                </a:solidFill>
              </a:rPr>
              <a:t>+</a:t>
            </a:r>
            <a:endParaRPr lang="ko-KR" altLang="en-US" sz="96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C867A1-BDF9-49FA-BD36-0F58FE4D6ADE}"/>
              </a:ext>
            </a:extLst>
          </p:cNvPr>
          <p:cNvSpPr txBox="1"/>
          <p:nvPr/>
        </p:nvSpPr>
        <p:spPr>
          <a:xfrm>
            <a:off x="5036223" y="956050"/>
            <a:ext cx="110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온</a:t>
            </a:r>
            <a:r>
              <a:rPr lang="en-US" altLang="ko-KR" b="1" dirty="0"/>
              <a:t>/</a:t>
            </a:r>
            <a:r>
              <a:rPr lang="ko-KR" altLang="en-US" b="1" dirty="0"/>
              <a:t>습도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075BC-0010-4BF0-BE2E-A91ED346783F}"/>
              </a:ext>
            </a:extLst>
          </p:cNvPr>
          <p:cNvSpPr txBox="1"/>
          <p:nvPr/>
        </p:nvSpPr>
        <p:spPr>
          <a:xfrm>
            <a:off x="9195517" y="1601508"/>
            <a:ext cx="110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미세먼지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76C0A43-2B8A-4F9A-8AF5-0255655FBF34}"/>
              </a:ext>
            </a:extLst>
          </p:cNvPr>
          <p:cNvSpPr/>
          <p:nvPr/>
        </p:nvSpPr>
        <p:spPr>
          <a:xfrm>
            <a:off x="3372200" y="5148035"/>
            <a:ext cx="809232" cy="3032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ABD28-73EF-4437-A893-E19A85068FDB}"/>
              </a:ext>
            </a:extLst>
          </p:cNvPr>
          <p:cNvSpPr txBox="1"/>
          <p:nvPr/>
        </p:nvSpPr>
        <p:spPr>
          <a:xfrm>
            <a:off x="4362133" y="5104783"/>
            <a:ext cx="70528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온도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습도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미세먼지를 통합적으로 관리하고 핸드폰이나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장치를 통해 모니터링 할 수 있는 제품을 설계하고자 함 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5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Theory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_x324776912">
            <a:extLst>
              <a:ext uri="{FF2B5EF4-FFF2-40B4-BE49-F238E27FC236}">
                <a16:creationId xmlns:a16="http://schemas.microsoft.com/office/drawing/2014/main" id="{2897E2CF-ED0E-400B-AA16-B41D43D07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"/>
          <a:stretch>
            <a:fillRect/>
          </a:stretch>
        </p:blipFill>
        <p:spPr bwMode="auto">
          <a:xfrm>
            <a:off x="8361358" y="3975666"/>
            <a:ext cx="2620963" cy="23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324728672">
            <a:extLst>
              <a:ext uri="{FF2B5EF4-FFF2-40B4-BE49-F238E27FC236}">
                <a16:creationId xmlns:a16="http://schemas.microsoft.com/office/drawing/2014/main" id="{1463F639-4337-465C-8279-795A5353D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856" y="677298"/>
            <a:ext cx="1966817" cy="23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524086-1121-4607-9DB8-AE950CF21486}"/>
              </a:ext>
            </a:extLst>
          </p:cNvPr>
          <p:cNvSpPr txBox="1"/>
          <p:nvPr/>
        </p:nvSpPr>
        <p:spPr>
          <a:xfrm>
            <a:off x="6523028" y="583457"/>
            <a:ext cx="4959927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온습도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 측정기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&gt;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창고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건축물 등의 대기 온도와 습도 측정</a:t>
            </a:r>
            <a:endParaRPr lang="en-US" altLang="ko-KR" kern="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이슬점과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습구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 온도 계산</a:t>
            </a:r>
            <a:endParaRPr lang="en-US" altLang="ko-KR" kern="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최대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최소 값 표시</a:t>
            </a:r>
            <a:endParaRPr lang="en-US" altLang="ko-KR" kern="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공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기 온도 및 상대 습도 파라미터에 기초한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쾌적성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 평가</a:t>
            </a:r>
          </a:p>
          <a:p>
            <a:pPr marL="285750" indent="-285750">
              <a:buFontTx/>
              <a:buChar char="-"/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A32DF-0346-49C1-8568-DA1F399AF1D7}"/>
              </a:ext>
            </a:extLst>
          </p:cNvPr>
          <p:cNvSpPr txBox="1"/>
          <p:nvPr/>
        </p:nvSpPr>
        <p:spPr>
          <a:xfrm>
            <a:off x="3704021" y="3971132"/>
            <a:ext cx="45997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미세먼지 측정기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&gt;</a:t>
            </a:r>
          </a:p>
          <a:p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대기 중 먼지농도 측정</a:t>
            </a:r>
            <a:endParaRPr lang="en-US" altLang="ko-KR" kern="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대기 및 실내 공기 모니터링을 통해 건 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설현장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 부유분진 모니터링</a:t>
            </a:r>
            <a:endParaRPr lang="en-US" altLang="ko-KR" kern="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용도에 적합한 먼지측정기 선택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962E2-7DAB-4A70-86DB-E00A1453DF1A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유사제품 현황 </a:t>
            </a:r>
          </a:p>
        </p:txBody>
      </p:sp>
    </p:spTree>
    <p:extLst>
      <p:ext uri="{BB962C8B-B14F-4D97-AF65-F5344CB8AC3E}">
        <p14:creationId xmlns:p14="http://schemas.microsoft.com/office/powerpoint/2010/main" val="1964768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Theory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4" descr="하림">
            <a:extLst>
              <a:ext uri="{FF2B5EF4-FFF2-40B4-BE49-F238E27FC236}">
                <a16:creationId xmlns:a16="http://schemas.microsoft.com/office/drawing/2014/main" id="{79474EAE-F034-46B2-8217-8BA7ACA48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155" y="444377"/>
            <a:ext cx="2146162" cy="150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4AEA60-D402-4D8E-84FF-69A3640214F1}"/>
              </a:ext>
            </a:extLst>
          </p:cNvPr>
          <p:cNvSpPr txBox="1"/>
          <p:nvPr/>
        </p:nvSpPr>
        <p:spPr>
          <a:xfrm>
            <a:off x="3475037" y="836707"/>
            <a:ext cx="391253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식품공장의 적정 온도 및 습도 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8EC4B50-9AD6-4EB6-A9CE-B2B73C338C64}"/>
              </a:ext>
            </a:extLst>
          </p:cNvPr>
          <p:cNvSpPr/>
          <p:nvPr/>
        </p:nvSpPr>
        <p:spPr>
          <a:xfrm>
            <a:off x="3875231" y="1652515"/>
            <a:ext cx="5503081" cy="8176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적정 온도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적정 습도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75%RH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이하</a:t>
            </a:r>
          </a:p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899FA6-95EA-42FC-88B8-9E566A240712}"/>
              </a:ext>
            </a:extLst>
          </p:cNvPr>
          <p:cNvSpPr txBox="1"/>
          <p:nvPr/>
        </p:nvSpPr>
        <p:spPr>
          <a:xfrm>
            <a:off x="3475037" y="2869929"/>
            <a:ext cx="83773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인체에 무해한 미세먼지 농도 수치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3" name="표 18">
            <a:extLst>
              <a:ext uri="{FF2B5EF4-FFF2-40B4-BE49-F238E27FC236}">
                <a16:creationId xmlns:a16="http://schemas.microsoft.com/office/drawing/2014/main" id="{FAA1FFAC-A343-41E0-89AC-0EEA5C253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772558"/>
              </p:ext>
            </p:extLst>
          </p:nvPr>
        </p:nvGraphicFramePr>
        <p:xfrm>
          <a:off x="3875231" y="3511018"/>
          <a:ext cx="7992006" cy="2642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143">
                  <a:extLst>
                    <a:ext uri="{9D8B030D-6E8A-4147-A177-3AD203B41FA5}">
                      <a16:colId xmlns:a16="http://schemas.microsoft.com/office/drawing/2014/main" val="753541394"/>
                    </a:ext>
                  </a:extLst>
                </a:gridCol>
                <a:gridCol w="807396">
                  <a:extLst>
                    <a:ext uri="{9D8B030D-6E8A-4147-A177-3AD203B41FA5}">
                      <a16:colId xmlns:a16="http://schemas.microsoft.com/office/drawing/2014/main" val="3198128749"/>
                    </a:ext>
                  </a:extLst>
                </a:gridCol>
                <a:gridCol w="758758">
                  <a:extLst>
                    <a:ext uri="{9D8B030D-6E8A-4147-A177-3AD203B41FA5}">
                      <a16:colId xmlns:a16="http://schemas.microsoft.com/office/drawing/2014/main" val="310675546"/>
                    </a:ext>
                  </a:extLst>
                </a:gridCol>
                <a:gridCol w="719846">
                  <a:extLst>
                    <a:ext uri="{9D8B030D-6E8A-4147-A177-3AD203B41FA5}">
                      <a16:colId xmlns:a16="http://schemas.microsoft.com/office/drawing/2014/main" val="3437446142"/>
                    </a:ext>
                  </a:extLst>
                </a:gridCol>
                <a:gridCol w="749030">
                  <a:extLst>
                    <a:ext uri="{9D8B030D-6E8A-4147-A177-3AD203B41FA5}">
                      <a16:colId xmlns:a16="http://schemas.microsoft.com/office/drawing/2014/main" val="2814630788"/>
                    </a:ext>
                  </a:extLst>
                </a:gridCol>
                <a:gridCol w="3943833">
                  <a:extLst>
                    <a:ext uri="{9D8B030D-6E8A-4147-A177-3AD203B41FA5}">
                      <a16:colId xmlns:a16="http://schemas.microsoft.com/office/drawing/2014/main" val="2808225683"/>
                    </a:ext>
                  </a:extLst>
                </a:gridCol>
              </a:tblGrid>
              <a:tr h="402206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구분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kern="12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각 단계별 연평균 기준 설정 시 건강영향 </a:t>
                      </a:r>
                    </a:p>
                    <a:p>
                      <a:pPr algn="ctr" latinLnBrk="1"/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11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연평균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일평균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연평균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일평균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87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잠정목표</a:t>
                      </a:r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35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75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70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150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권고기준에 비해 </a:t>
                      </a:r>
                      <a:r>
                        <a:rPr lang="ko-KR" altLang="en-US" sz="1300" kern="120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사망위험률이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 약 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15% 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증가 수준</a:t>
                      </a:r>
                    </a:p>
                    <a:p>
                      <a:pPr algn="ctr" latinLnBrk="1"/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943160"/>
                  </a:ext>
                </a:extLst>
              </a:tr>
              <a:tr h="407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함초롬돋움" panose="020B0604000101010101" pitchFamily="50" charset="-127"/>
                        </a:rPr>
                        <a:t>잠정목표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50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50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100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잠정목표 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보다 약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6%(2~11%)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의 </a:t>
                      </a:r>
                      <a:r>
                        <a:rPr lang="ko-KR" altLang="en-US" sz="1300" kern="120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사망위험률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 감소</a:t>
                      </a:r>
                    </a:p>
                    <a:p>
                      <a:pPr algn="ctr" latinLnBrk="1"/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915848"/>
                  </a:ext>
                </a:extLst>
              </a:tr>
              <a:tr h="407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함초롬돋움" panose="020B0604000101010101" pitchFamily="50" charset="-127"/>
                        </a:rPr>
                        <a:t>잠정목표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15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37.5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30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75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잠정목표 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보다 약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6%(2~11%)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의 </a:t>
                      </a:r>
                      <a:r>
                        <a:rPr lang="ko-KR" altLang="en-US" sz="1300" kern="120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사망위험률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 감소</a:t>
                      </a:r>
                    </a:p>
                    <a:p>
                      <a:pPr algn="ctr" latinLnBrk="1"/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61803"/>
                  </a:ext>
                </a:extLst>
              </a:tr>
              <a:tr h="407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권고 기준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50</a:t>
                      </a:r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심폐질환과 폐암에 의한 사망률 증가가 최저 수준</a:t>
                      </a:r>
                    </a:p>
                    <a:p>
                      <a:pPr algn="ctr" latinLnBrk="1"/>
                      <a:endParaRPr lang="ko-KR" altLang="en-US" sz="13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19809"/>
                  </a:ext>
                </a:extLst>
              </a:tr>
            </a:tbl>
          </a:graphicData>
        </a:graphic>
      </p:graphicFrame>
      <p:pic>
        <p:nvPicPr>
          <p:cNvPr id="24" name="_x582140912">
            <a:extLst>
              <a:ext uri="{FF2B5EF4-FFF2-40B4-BE49-F238E27FC236}">
                <a16:creationId xmlns:a16="http://schemas.microsoft.com/office/drawing/2014/main" id="{4399AB79-82F1-4F97-B8AF-8B43C1FA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223" y="3576950"/>
            <a:ext cx="1140635" cy="23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_x582141200">
            <a:extLst>
              <a:ext uri="{FF2B5EF4-FFF2-40B4-BE49-F238E27FC236}">
                <a16:creationId xmlns:a16="http://schemas.microsoft.com/office/drawing/2014/main" id="{597E589A-4416-4FB3-BB55-6EA2419DB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439" y="3576950"/>
            <a:ext cx="1101602" cy="23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474406-AB23-431B-991A-B782787C4232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3109660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668598-D644-444E-9887-8849E4E6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44746" cy="2842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Theory</a:t>
            </a:r>
            <a:endParaRPr lang="ko-KR" alt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23F3ABB-22FD-4EBF-993B-0289DC466096}"/>
              </a:ext>
            </a:extLst>
          </p:cNvPr>
          <p:cNvSpPr txBox="1"/>
          <p:nvPr/>
        </p:nvSpPr>
        <p:spPr>
          <a:xfrm>
            <a:off x="3451694" y="423191"/>
            <a:ext cx="8375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31851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▶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ARDUINO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6" name="_x575982072">
            <a:extLst>
              <a:ext uri="{FF2B5EF4-FFF2-40B4-BE49-F238E27FC236}">
                <a16:creationId xmlns:a16="http://schemas.microsoft.com/office/drawing/2014/main" id="{5461B6EF-6F93-4E20-9175-2F24E55CD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2" r="10434"/>
          <a:stretch>
            <a:fillRect/>
          </a:stretch>
        </p:blipFill>
        <p:spPr bwMode="auto">
          <a:xfrm>
            <a:off x="4195435" y="1109626"/>
            <a:ext cx="2224815" cy="180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322373320">
            <a:extLst>
              <a:ext uri="{FF2B5EF4-FFF2-40B4-BE49-F238E27FC236}">
                <a16:creationId xmlns:a16="http://schemas.microsoft.com/office/drawing/2014/main" id="{801ADA4A-8493-441D-AFAB-028B0E62B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994" y="1206701"/>
            <a:ext cx="3428033" cy="46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80FF3B-6195-42E5-9623-CF5CC165AE22}"/>
              </a:ext>
            </a:extLst>
          </p:cNvPr>
          <p:cNvSpPr txBox="1"/>
          <p:nvPr/>
        </p:nvSpPr>
        <p:spPr>
          <a:xfrm>
            <a:off x="4162712" y="2868670"/>
            <a:ext cx="2681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&lt;ARDUINO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UNO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BOARD&gt;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BADFF1-1E59-489A-AA80-0E13B2C26F8E}"/>
              </a:ext>
            </a:extLst>
          </p:cNvPr>
          <p:cNvSpPr txBox="1"/>
          <p:nvPr/>
        </p:nvSpPr>
        <p:spPr>
          <a:xfrm>
            <a:off x="8512630" y="6089120"/>
            <a:ext cx="3125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&lt;ARDOUINO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개발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            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7" name="Picture 6" descr="아두이노 자율주행자동차 만들기 2">
            <a:extLst>
              <a:ext uri="{FF2B5EF4-FFF2-40B4-BE49-F238E27FC236}">
                <a16:creationId xmlns:a16="http://schemas.microsoft.com/office/drawing/2014/main" id="{3C592D26-5176-4D7F-A3DD-2CEC092E8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50" y="3429000"/>
            <a:ext cx="3125686" cy="26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D30CAC0-DC59-4B00-953C-C75BF39B5FDE}"/>
              </a:ext>
            </a:extLst>
          </p:cNvPr>
          <p:cNvSpPr txBox="1"/>
          <p:nvPr/>
        </p:nvSpPr>
        <p:spPr>
          <a:xfrm>
            <a:off x="4334265" y="6098924"/>
            <a:ext cx="2500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&lt;ARDOUINO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보드 회로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737AF5-CE59-416E-85DE-1CC9ADFDE2D2}"/>
              </a:ext>
            </a:extLst>
          </p:cNvPr>
          <p:cNvSpPr txBox="1"/>
          <p:nvPr/>
        </p:nvSpPr>
        <p:spPr>
          <a:xfrm>
            <a:off x="192380" y="3484657"/>
            <a:ext cx="2552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990163746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AnalogousFromLightSeedLeftStep">
      <a:dk1>
        <a:srgbClr val="000000"/>
      </a:dk1>
      <a:lt1>
        <a:srgbClr val="FFFFFF"/>
      </a:lt1>
      <a:dk2>
        <a:srgbClr val="243941"/>
      </a:dk2>
      <a:lt2>
        <a:srgbClr val="E8E6E2"/>
      </a:lt2>
      <a:accent1>
        <a:srgbClr val="8FA1CD"/>
      </a:accent1>
      <a:accent2>
        <a:srgbClr val="77ABC2"/>
      </a:accent2>
      <a:accent3>
        <a:srgbClr val="78ACA6"/>
      </a:accent3>
      <a:accent4>
        <a:srgbClr val="6DB18D"/>
      </a:accent4>
      <a:accent5>
        <a:srgbClr val="77B07A"/>
      </a:accent5>
      <a:accent6>
        <a:srgbClr val="83AE6B"/>
      </a:accent6>
      <a:hlink>
        <a:srgbClr val="918158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99625FA2DC1CC478FDD0E5F5D6F6EFF" ma:contentTypeVersion="2" ma:contentTypeDescription="새 문서를 만듭니다." ma:contentTypeScope="" ma:versionID="aae2ad20fe91eb7c187edb42fa6d7f5b">
  <xsd:schema xmlns:xsd="http://www.w3.org/2001/XMLSchema" xmlns:xs="http://www.w3.org/2001/XMLSchema" xmlns:p="http://schemas.microsoft.com/office/2006/metadata/properties" xmlns:ns3="a0550dbc-eb80-42d3-9ddf-9db5228ea6ef" targetNamespace="http://schemas.microsoft.com/office/2006/metadata/properties" ma:root="true" ma:fieldsID="f4f9132007f483319911cda083b14154" ns3:_="">
    <xsd:import namespace="a0550dbc-eb80-42d3-9ddf-9db5228ea6e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550dbc-eb80-42d3-9ddf-9db5228ea6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BD24A2-E719-48BF-A791-03623FA1D46E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a0550dbc-eb80-42d3-9ddf-9db5228ea6ef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04BC9B3-ECAE-465F-A312-A9F9B5C385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550dbc-eb80-42d3-9ddf-9db5228ea6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62BC39-A44B-441B-926A-EBBACD8018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1984</Words>
  <Application>Microsoft Office PowerPoint</Application>
  <PresentationFormat>와이드스크린</PresentationFormat>
  <Paragraphs>349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나눔고딕 ExtraBold</vt:lpstr>
      <vt:lpstr>나눔바른고딕</vt:lpstr>
      <vt:lpstr>맑은 고딕</vt:lpstr>
      <vt:lpstr>바탕</vt:lpstr>
      <vt:lpstr>한컴 바겐세일 B</vt:lpstr>
      <vt:lpstr>함초롬바탕</vt:lpstr>
      <vt:lpstr>Arial</vt:lpstr>
      <vt:lpstr>Avenir Next LT Pro</vt:lpstr>
      <vt:lpstr>Bahnschrift</vt:lpstr>
      <vt:lpstr>MatrixVTI</vt:lpstr>
      <vt:lpstr>  A ARDUINO-BASED MONITORING SYSTEM FOR A VIRTUAL SPACE</vt:lpstr>
      <vt:lpstr>PowerPoint 프레젠테이션</vt:lpstr>
      <vt:lpstr>Ⅰ. Introduction  Ⅱ. Theory  Ⅲ. Method    - Idea sketch     - Arduino design &amp; Coding  Ⅳ. Results    - 작품 사진     - 제품의 동작 결과 및 분석  Ⅴ. Expected effect </vt:lpstr>
      <vt:lpstr>Introduction</vt:lpstr>
      <vt:lpstr>Introduction</vt:lpstr>
      <vt:lpstr>Introduction</vt:lpstr>
      <vt:lpstr>Theory</vt:lpstr>
      <vt:lpstr>Theory</vt:lpstr>
      <vt:lpstr>Theory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Results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ARDUINO-BASED MONITORING SYSTEM FOR A VIRTUAL SPACE</dc:title>
  <dc:creator>유승훈</dc:creator>
  <cp:lastModifiedBy>khojun2677@daum.net</cp:lastModifiedBy>
  <cp:revision>15</cp:revision>
  <dcterms:created xsi:type="dcterms:W3CDTF">2021-11-04T06:12:05Z</dcterms:created>
  <dcterms:modified xsi:type="dcterms:W3CDTF">2022-01-25T07:36:37Z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0x010100099625FA2DC1CC478FDD0E5F5D6F6EFF</vt:lpwstr>
  </property>
</Properties>
</file>